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61" r:id="rId3"/>
    <p:sldId id="262" r:id="rId4"/>
    <p:sldId id="257" r:id="rId5"/>
    <p:sldId id="258" r:id="rId6"/>
    <p:sldId id="259" r:id="rId7"/>
    <p:sldId id="260" r:id="rId8"/>
    <p:sldId id="278" r:id="rId9"/>
    <p:sldId id="318" r:id="rId10"/>
    <p:sldId id="265" r:id="rId11"/>
    <p:sldId id="263" r:id="rId12"/>
    <p:sldId id="264" r:id="rId13"/>
    <p:sldId id="321" r:id="rId14"/>
    <p:sldId id="266" r:id="rId15"/>
    <p:sldId id="281" r:id="rId16"/>
    <p:sldId id="267" r:id="rId17"/>
    <p:sldId id="280" r:id="rId18"/>
    <p:sldId id="279" r:id="rId19"/>
    <p:sldId id="282" r:id="rId20"/>
    <p:sldId id="322" r:id="rId21"/>
    <p:sldId id="268" r:id="rId22"/>
    <p:sldId id="320" r:id="rId23"/>
    <p:sldId id="269" r:id="rId24"/>
    <p:sldId id="319" r:id="rId25"/>
    <p:sldId id="270" r:id="rId26"/>
    <p:sldId id="271" r:id="rId27"/>
    <p:sldId id="323" r:id="rId28"/>
    <p:sldId id="272" r:id="rId29"/>
    <p:sldId id="273" r:id="rId30"/>
    <p:sldId id="274" r:id="rId31"/>
    <p:sldId id="275" r:id="rId32"/>
    <p:sldId id="276" r:id="rId33"/>
    <p:sldId id="277" r:id="rId34"/>
    <p:sldId id="284" r:id="rId35"/>
    <p:sldId id="283" r:id="rId36"/>
    <p:sldId id="287" r:id="rId37"/>
    <p:sldId id="286" r:id="rId38"/>
    <p:sldId id="288" r:id="rId39"/>
    <p:sldId id="289" r:id="rId40"/>
    <p:sldId id="290" r:id="rId41"/>
    <p:sldId id="291" r:id="rId42"/>
    <p:sldId id="292" r:id="rId43"/>
    <p:sldId id="293" r:id="rId44"/>
    <p:sldId id="297" r:id="rId45"/>
    <p:sldId id="285" r:id="rId46"/>
    <p:sldId id="294" r:id="rId47"/>
    <p:sldId id="295" r:id="rId48"/>
    <p:sldId id="324" r:id="rId49"/>
    <p:sldId id="296" r:id="rId50"/>
    <p:sldId id="298" r:id="rId51"/>
    <p:sldId id="299" r:id="rId52"/>
    <p:sldId id="300" r:id="rId53"/>
    <p:sldId id="301" r:id="rId54"/>
    <p:sldId id="302" r:id="rId55"/>
    <p:sldId id="303" r:id="rId56"/>
    <p:sldId id="306" r:id="rId57"/>
    <p:sldId id="304" r:id="rId58"/>
    <p:sldId id="329" r:id="rId59"/>
    <p:sldId id="309" r:id="rId60"/>
    <p:sldId id="325" r:id="rId61"/>
    <p:sldId id="307" r:id="rId62"/>
    <p:sldId id="308" r:id="rId63"/>
    <p:sldId id="326" r:id="rId64"/>
    <p:sldId id="327" r:id="rId65"/>
    <p:sldId id="310" r:id="rId66"/>
    <p:sldId id="311" r:id="rId67"/>
    <p:sldId id="312" r:id="rId68"/>
    <p:sldId id="330" r:id="rId69"/>
    <p:sldId id="305" r:id="rId70"/>
    <p:sldId id="313" r:id="rId71"/>
    <p:sldId id="314" r:id="rId72"/>
    <p:sldId id="315" r:id="rId73"/>
    <p:sldId id="328" r:id="rId74"/>
    <p:sldId id="316" r:id="rId75"/>
    <p:sldId id="317"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8" d="100"/>
          <a:sy n="128" d="100"/>
        </p:scale>
        <p:origin x="-112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2EB4B922-BF82-4268-8785-BA0E19E29D24}" type="datetimeFigureOut">
              <a:rPr lang="en-US" smtClean="0"/>
              <a:t>4/23/2016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485FC797-26D7-453C-A2DD-F3AA29BA46F1}"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B4B922-BF82-4268-8785-BA0E19E29D24}" type="datetimeFigureOut">
              <a:rPr lang="en-US" smtClean="0"/>
              <a:t>4/23/2016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FC797-26D7-453C-A2DD-F3AA29BA46F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EB4B922-BF82-4268-8785-BA0E19E29D24}" type="datetimeFigureOut">
              <a:rPr lang="en-US" smtClean="0"/>
              <a:t>4/23/2016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485FC797-26D7-453C-A2DD-F3AA29BA46F1}"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EB4B922-BF82-4268-8785-BA0E19E29D24}" type="datetimeFigureOut">
              <a:rPr lang="en-US" smtClean="0"/>
              <a:t>4/23/2016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FC797-26D7-453C-A2DD-F3AA29BA46F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EB4B922-BF82-4268-8785-BA0E19E29D24}" type="datetimeFigureOut">
              <a:rPr lang="en-US" smtClean="0"/>
              <a:t>4/23/2016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5FC797-26D7-453C-A2DD-F3AA29BA46F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EB4B922-BF82-4268-8785-BA0E19E29D24}" type="datetimeFigureOut">
              <a:rPr lang="en-US" smtClean="0"/>
              <a:t>4/23/2016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5FC797-26D7-453C-A2DD-F3AA29BA46F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B4B922-BF82-4268-8785-BA0E19E29D24}" type="datetimeFigureOut">
              <a:rPr lang="en-US" smtClean="0"/>
              <a:t>4/23/2016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5FC797-26D7-453C-A2DD-F3AA29BA46F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EB4B922-BF82-4268-8785-BA0E19E29D24}" type="datetimeFigureOut">
              <a:rPr lang="en-US" smtClean="0"/>
              <a:t>4/23/2016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FC797-26D7-453C-A2DD-F3AA29BA46F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EB4B922-BF82-4268-8785-BA0E19E29D24}" type="datetimeFigureOut">
              <a:rPr lang="en-US" smtClean="0"/>
              <a:t>4/23/2016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FC797-26D7-453C-A2DD-F3AA29BA46F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B4B922-BF82-4268-8785-BA0E19E29D24}" type="datetimeFigureOut">
              <a:rPr lang="en-US" smtClean="0"/>
              <a:t>4/23/2016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FC797-26D7-453C-A2DD-F3AA29BA46F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B4B922-BF82-4268-8785-BA0E19E29D24}" type="datetimeFigureOut">
              <a:rPr lang="en-US" smtClean="0"/>
              <a:t>4/23/2016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FC797-26D7-453C-A2DD-F3AA29BA46F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EB4B922-BF82-4268-8785-BA0E19E29D24}" type="datetimeFigureOut">
              <a:rPr lang="en-US" smtClean="0"/>
              <a:t>4/23/2016</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485FC797-26D7-453C-A2DD-F3AA29BA46F1}"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7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066800"/>
            <a:ext cx="8229600" cy="1828800"/>
          </a:xfrm>
        </p:spPr>
        <p:txBody>
          <a:bodyPr>
            <a:normAutofit/>
          </a:bodyPr>
          <a:lstStyle/>
          <a:p>
            <a:r>
              <a:rPr lang="en-US" sz="12000" dirty="0" smtClean="0"/>
              <a:t>Vietnam</a:t>
            </a:r>
            <a:endParaRPr lang="en-US" sz="12000" dirty="0"/>
          </a:p>
        </p:txBody>
      </p:sp>
      <p:sp>
        <p:nvSpPr>
          <p:cNvPr id="3" name="Subtitle 2"/>
          <p:cNvSpPr>
            <a:spLocks noGrp="1"/>
          </p:cNvSpPr>
          <p:nvPr>
            <p:ph type="subTitle" idx="1"/>
          </p:nvPr>
        </p:nvSpPr>
        <p:spPr>
          <a:xfrm>
            <a:off x="1371600" y="3352800"/>
            <a:ext cx="6400800" cy="1752600"/>
          </a:xfrm>
        </p:spPr>
        <p:txBody>
          <a:bodyPr>
            <a:normAutofit fontScale="92500"/>
          </a:bodyPr>
          <a:lstStyle/>
          <a:p>
            <a:r>
              <a:rPr lang="en-US" sz="3200" b="1" dirty="0">
                <a:solidFill>
                  <a:schemeClr val="bg1"/>
                </a:solidFill>
              </a:rPr>
              <a:t>19 December 1946 </a:t>
            </a:r>
            <a:r>
              <a:rPr lang="en-US" sz="3200" b="1" dirty="0" smtClean="0">
                <a:solidFill>
                  <a:schemeClr val="bg1"/>
                </a:solidFill>
              </a:rPr>
              <a:t>- 1 </a:t>
            </a:r>
            <a:r>
              <a:rPr lang="en-US" sz="3200" b="1" dirty="0">
                <a:solidFill>
                  <a:schemeClr val="bg1"/>
                </a:solidFill>
              </a:rPr>
              <a:t>August 1954</a:t>
            </a:r>
            <a:endParaRPr lang="en-US" sz="3200" b="1" dirty="0" smtClean="0">
              <a:solidFill>
                <a:schemeClr val="bg1"/>
              </a:solidFill>
            </a:endParaRPr>
          </a:p>
          <a:p>
            <a:r>
              <a:rPr lang="en-US" sz="3200" b="1" dirty="0" smtClean="0">
                <a:solidFill>
                  <a:schemeClr val="bg1"/>
                </a:solidFill>
              </a:rPr>
              <a:t>1 November 1955 </a:t>
            </a:r>
            <a:r>
              <a:rPr lang="en-US" sz="3200" b="1" dirty="0">
                <a:solidFill>
                  <a:schemeClr val="bg1"/>
                </a:solidFill>
              </a:rPr>
              <a:t>– </a:t>
            </a:r>
            <a:r>
              <a:rPr lang="en-US" sz="3200" b="1" dirty="0" smtClean="0">
                <a:solidFill>
                  <a:schemeClr val="bg1"/>
                </a:solidFill>
              </a:rPr>
              <a:t>30 April 1975</a:t>
            </a:r>
          </a:p>
          <a:p>
            <a:r>
              <a:rPr lang="en-US" sz="3200" b="1" dirty="0" smtClean="0">
                <a:solidFill>
                  <a:schemeClr val="bg1"/>
                </a:solidFill>
              </a:rPr>
              <a:t>2 July 1976 - Present</a:t>
            </a:r>
            <a:endParaRPr lang="en-US" sz="3200" b="1" dirty="0">
              <a:solidFill>
                <a:schemeClr val="bg1"/>
              </a:solidFill>
            </a:endParaRPr>
          </a:p>
        </p:txBody>
      </p:sp>
      <p:sp>
        <p:nvSpPr>
          <p:cNvPr id="4" name="TextBox 3"/>
          <p:cNvSpPr txBox="1"/>
          <p:nvPr/>
        </p:nvSpPr>
        <p:spPr>
          <a:xfrm>
            <a:off x="5410200" y="5486399"/>
            <a:ext cx="3200400" cy="1015663"/>
          </a:xfrm>
          <a:prstGeom prst="rect">
            <a:avLst/>
          </a:prstGeom>
          <a:noFill/>
        </p:spPr>
        <p:txBody>
          <a:bodyPr wrap="square" rtlCol="0">
            <a:spAutoFit/>
          </a:bodyPr>
          <a:lstStyle/>
          <a:p>
            <a:r>
              <a:rPr lang="en-US" sz="2000" b="1" dirty="0" smtClean="0">
                <a:solidFill>
                  <a:schemeClr val="bg1"/>
                </a:solidFill>
              </a:rPr>
              <a:t>David J. Pristash</a:t>
            </a:r>
          </a:p>
          <a:p>
            <a:r>
              <a:rPr lang="en-US" sz="2000" b="1" dirty="0" smtClean="0">
                <a:solidFill>
                  <a:schemeClr val="bg1"/>
                </a:solidFill>
              </a:rPr>
              <a:t>In Country 1967</a:t>
            </a:r>
          </a:p>
          <a:p>
            <a:r>
              <a:rPr lang="en-US" sz="2000" b="1" dirty="0" smtClean="0">
                <a:solidFill>
                  <a:schemeClr val="bg1"/>
                </a:solidFill>
              </a:rPr>
              <a:t>Back in the World 1968</a:t>
            </a:r>
            <a:endParaRPr lang="en-US" sz="2000" b="1" dirty="0">
              <a:solidFill>
                <a:schemeClr val="bg1"/>
              </a:solidFill>
            </a:endParaRPr>
          </a:p>
        </p:txBody>
      </p:sp>
    </p:spTree>
    <p:extLst>
      <p:ext uri="{BB962C8B-B14F-4D97-AF65-F5344CB8AC3E}">
        <p14:creationId xmlns:p14="http://schemas.microsoft.com/office/powerpoint/2010/main" val="24179839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Main Discussion Points</a:t>
            </a:r>
            <a:endParaRPr lang="en-US" dirty="0"/>
          </a:p>
        </p:txBody>
      </p:sp>
      <p:sp>
        <p:nvSpPr>
          <p:cNvPr id="3" name="Content Placeholder 2"/>
          <p:cNvSpPr>
            <a:spLocks noGrp="1"/>
          </p:cNvSpPr>
          <p:nvPr>
            <p:ph idx="1"/>
          </p:nvPr>
        </p:nvSpPr>
        <p:spPr>
          <a:noFill/>
        </p:spPr>
        <p:txBody>
          <a:bodyPr>
            <a:normAutofit/>
          </a:bodyPr>
          <a:lstStyle/>
          <a:p>
            <a:pPr>
              <a:buFont typeface="Wingdings" panose="05000000000000000000" pitchFamily="2" charset="2"/>
              <a:buChar char="Ø"/>
            </a:pPr>
            <a:r>
              <a:rPr lang="en-US" sz="4000" b="1" dirty="0" smtClean="0">
                <a:solidFill>
                  <a:schemeClr val="bg1"/>
                </a:solidFill>
              </a:rPr>
              <a:t>What is Vietnam?</a:t>
            </a:r>
          </a:p>
          <a:p>
            <a:pPr>
              <a:buFont typeface="Wingdings" panose="05000000000000000000" pitchFamily="2" charset="2"/>
              <a:buChar char="Ø"/>
            </a:pPr>
            <a:r>
              <a:rPr lang="en-US" sz="4000" b="1" dirty="0" smtClean="0">
                <a:solidFill>
                  <a:schemeClr val="bg1"/>
                </a:solidFill>
              </a:rPr>
              <a:t>Why was there a war?</a:t>
            </a:r>
          </a:p>
          <a:p>
            <a:pPr>
              <a:buFont typeface="Wingdings" panose="05000000000000000000" pitchFamily="2" charset="2"/>
              <a:buChar char="Ø"/>
            </a:pPr>
            <a:r>
              <a:rPr lang="en-US" sz="4000" b="1" dirty="0" smtClean="0">
                <a:solidFill>
                  <a:schemeClr val="bg1"/>
                </a:solidFill>
              </a:rPr>
              <a:t>The American Involvement</a:t>
            </a:r>
          </a:p>
          <a:p>
            <a:pPr>
              <a:buFont typeface="Wingdings" panose="05000000000000000000" pitchFamily="2" charset="2"/>
              <a:buChar char="Ø"/>
            </a:pPr>
            <a:r>
              <a:rPr lang="en-US" sz="4000" b="1" dirty="0" smtClean="0">
                <a:solidFill>
                  <a:schemeClr val="bg1"/>
                </a:solidFill>
              </a:rPr>
              <a:t>Why did the war turn out bad?</a:t>
            </a:r>
          </a:p>
          <a:p>
            <a:pPr>
              <a:buFont typeface="Wingdings" panose="05000000000000000000" pitchFamily="2" charset="2"/>
              <a:buChar char="Ø"/>
            </a:pPr>
            <a:r>
              <a:rPr lang="en-US" sz="4000" b="1" dirty="0" smtClean="0">
                <a:solidFill>
                  <a:schemeClr val="bg1"/>
                </a:solidFill>
              </a:rPr>
              <a:t>Why was the war forgotten?</a:t>
            </a:r>
            <a:endParaRPr lang="en-US" sz="4000" b="1" dirty="0">
              <a:solidFill>
                <a:schemeClr val="bg1"/>
              </a:solidFill>
            </a:endParaRPr>
          </a:p>
        </p:txBody>
      </p:sp>
    </p:spTree>
    <p:extLst>
      <p:ext uri="{BB962C8B-B14F-4D97-AF65-F5344CB8AC3E}">
        <p14:creationId xmlns:p14="http://schemas.microsoft.com/office/powerpoint/2010/main" val="15667390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Vietnam ?</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solidFill>
                  <a:schemeClr val="bg1"/>
                </a:solidFill>
              </a:rPr>
              <a:t>Under China from 111 BC to 939 AD</a:t>
            </a:r>
          </a:p>
          <a:p>
            <a:pPr>
              <a:buFont typeface="Wingdings" panose="05000000000000000000" pitchFamily="2" charset="2"/>
              <a:buChar char="Ø"/>
            </a:pPr>
            <a:r>
              <a:rPr lang="en-US" dirty="0" smtClean="0">
                <a:solidFill>
                  <a:schemeClr val="bg1"/>
                </a:solidFill>
              </a:rPr>
              <a:t>Independent from 939 to 1878</a:t>
            </a:r>
          </a:p>
          <a:p>
            <a:pPr>
              <a:buFont typeface="Wingdings" panose="05000000000000000000" pitchFamily="2" charset="2"/>
              <a:buChar char="Ø"/>
            </a:pPr>
            <a:r>
              <a:rPr lang="en-US" dirty="0" smtClean="0">
                <a:solidFill>
                  <a:schemeClr val="bg1"/>
                </a:solidFill>
              </a:rPr>
              <a:t>French rule from 1878 to 1954</a:t>
            </a:r>
          </a:p>
          <a:p>
            <a:pPr>
              <a:buFont typeface="Wingdings" panose="05000000000000000000" pitchFamily="2" charset="2"/>
              <a:buChar char="Ø"/>
            </a:pPr>
            <a:r>
              <a:rPr lang="en-US" dirty="0" smtClean="0">
                <a:solidFill>
                  <a:schemeClr val="bg1"/>
                </a:solidFill>
              </a:rPr>
              <a:t>Two Vietnams from 1955 to 1975</a:t>
            </a:r>
          </a:p>
          <a:p>
            <a:pPr lvl="1">
              <a:buFont typeface="Wingdings" panose="05000000000000000000" pitchFamily="2" charset="2"/>
              <a:buChar char="Ø"/>
            </a:pPr>
            <a:r>
              <a:rPr lang="en-US" dirty="0" smtClean="0">
                <a:solidFill>
                  <a:schemeClr val="bg1"/>
                </a:solidFill>
              </a:rPr>
              <a:t>US Advisors 1954 to 1964</a:t>
            </a:r>
          </a:p>
          <a:p>
            <a:pPr lvl="1">
              <a:buFont typeface="Wingdings" panose="05000000000000000000" pitchFamily="2" charset="2"/>
              <a:buChar char="Ø"/>
            </a:pPr>
            <a:r>
              <a:rPr lang="en-US" dirty="0" smtClean="0">
                <a:solidFill>
                  <a:schemeClr val="bg1"/>
                </a:solidFill>
              </a:rPr>
              <a:t>US Combat 1964 to 1973</a:t>
            </a:r>
          </a:p>
          <a:p>
            <a:pPr lvl="1">
              <a:buFont typeface="Wingdings" panose="05000000000000000000" pitchFamily="2" charset="2"/>
              <a:buChar char="Ø"/>
            </a:pPr>
            <a:r>
              <a:rPr lang="en-US" dirty="0" smtClean="0">
                <a:solidFill>
                  <a:schemeClr val="bg1"/>
                </a:solidFill>
              </a:rPr>
              <a:t>US support to the South ended </a:t>
            </a:r>
            <a:r>
              <a:rPr lang="en-US" smtClean="0">
                <a:solidFill>
                  <a:schemeClr val="bg1"/>
                </a:solidFill>
              </a:rPr>
              <a:t>in 1974</a:t>
            </a:r>
            <a:endParaRPr lang="en-US" dirty="0" smtClean="0">
              <a:solidFill>
                <a:schemeClr val="bg1"/>
              </a:solidFill>
            </a:endParaRPr>
          </a:p>
          <a:p>
            <a:pPr lvl="1">
              <a:buFont typeface="Wingdings" panose="05000000000000000000" pitchFamily="2" charset="2"/>
              <a:buChar char="Ø"/>
            </a:pPr>
            <a:r>
              <a:rPr lang="en-US" dirty="0" smtClean="0">
                <a:solidFill>
                  <a:schemeClr val="bg1"/>
                </a:solidFill>
              </a:rPr>
              <a:t>The South fell to the North 8 months later in 1975</a:t>
            </a:r>
          </a:p>
          <a:p>
            <a:pPr>
              <a:buFont typeface="Wingdings" panose="05000000000000000000" pitchFamily="2" charset="2"/>
              <a:buChar char="Ø"/>
            </a:pPr>
            <a:r>
              <a:rPr lang="en-US" dirty="0" smtClean="0">
                <a:solidFill>
                  <a:schemeClr val="bg1"/>
                </a:solidFill>
              </a:rPr>
              <a:t>One Vietnam from 1976 to Present</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28366519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0" y="3200400"/>
            <a:ext cx="3733800" cy="3355974"/>
          </a:xfrm>
        </p:spPr>
        <p:txBody>
          <a:bodyPr>
            <a:normAutofit fontScale="90000"/>
          </a:bodyPr>
          <a:lstStyle/>
          <a:p>
            <a:r>
              <a:rPr lang="en-US" dirty="0" smtClean="0"/>
              <a:t>Indochina</a:t>
            </a:r>
            <a:br>
              <a:rPr lang="en-US" dirty="0" smtClean="0"/>
            </a:br>
            <a:r>
              <a:rPr lang="en-US" dirty="0"/>
              <a:t/>
            </a:r>
            <a:br>
              <a:rPr lang="en-US" dirty="0"/>
            </a:br>
            <a:r>
              <a:rPr lang="en-US" dirty="0" smtClean="0"/>
              <a:t> </a:t>
            </a:r>
            <a:r>
              <a:rPr lang="en-US" dirty="0"/>
              <a:t>Indo-Chinese </a:t>
            </a:r>
            <a:r>
              <a:rPr lang="en-US" dirty="0" smtClean="0"/>
              <a:t>Federation</a:t>
            </a:r>
            <a:br>
              <a:rPr lang="en-US" dirty="0" smtClean="0"/>
            </a:br>
            <a:r>
              <a:rPr lang="en-US" dirty="0" smtClean="0"/>
              <a:t>1878 - 1954</a:t>
            </a:r>
            <a:endParaRPr lang="en-US" dirty="0"/>
          </a:p>
        </p:txBody>
      </p:sp>
      <p:pic>
        <p:nvPicPr>
          <p:cNvPr id="1026" name="Picture 2" descr="E:\Maps\indochina_rel8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092" y="381000"/>
            <a:ext cx="4496508" cy="61753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Documents and Settings\Dave\Desktop\Flag_of_France.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442912"/>
            <a:ext cx="3564732" cy="237648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Documents and Settings\Dave\Desktop\Flag_of_Cambodia.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71600" y="4267200"/>
            <a:ext cx="1023938" cy="6553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Documents and Settings\Dave\Desktop\900px-Flag_of_Laos_(1952-1975).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6800" y="1828800"/>
            <a:ext cx="1051322" cy="700882"/>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Documents and Settings\Dave\Desktop\Flag_of_South_Vietnam.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76600" y="2179241"/>
            <a:ext cx="1051322" cy="700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65684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0" y="2819400"/>
            <a:ext cx="3657600" cy="3154362"/>
          </a:xfrm>
        </p:spPr>
        <p:txBody>
          <a:bodyPr>
            <a:normAutofit fontScale="90000"/>
          </a:bodyPr>
          <a:lstStyle/>
          <a:p>
            <a:r>
              <a:rPr lang="en-US" sz="4400" dirty="0" smtClean="0"/>
              <a:t>Republic of South Vietnam</a:t>
            </a:r>
            <a:br>
              <a:rPr lang="en-US" sz="4400" dirty="0" smtClean="0"/>
            </a:br>
            <a:r>
              <a:rPr lang="en-US" sz="4400" dirty="0" smtClean="0"/>
              <a:t/>
            </a:r>
            <a:br>
              <a:rPr lang="en-US" sz="4400" dirty="0" smtClean="0"/>
            </a:br>
            <a:r>
              <a:rPr lang="en-US" dirty="0" smtClean="0"/>
              <a:t>RVN</a:t>
            </a:r>
            <a:br>
              <a:rPr lang="en-US" dirty="0" smtClean="0"/>
            </a:br>
            <a:r>
              <a:rPr lang="en-US" dirty="0" smtClean="0"/>
              <a:t>1955 to 1975</a:t>
            </a:r>
            <a:endParaRPr lang="en-US" dirty="0"/>
          </a:p>
        </p:txBody>
      </p:sp>
      <p:pic>
        <p:nvPicPr>
          <p:cNvPr id="2050" name="Picture 2" descr="E:\BOOK ARMY\MAPS\SVN_and_Border_region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90272"/>
            <a:ext cx="4267200" cy="596078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E:\BOOK ARMY\Pictures (Dave Pristash)\inde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9709" y="301044"/>
            <a:ext cx="3440891" cy="2289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0884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42427"/>
            <a:ext cx="3886200" cy="3714047"/>
          </a:xfrm>
        </p:spPr>
        <p:txBody>
          <a:bodyPr>
            <a:normAutofit fontScale="90000"/>
          </a:bodyPr>
          <a:lstStyle/>
          <a:p>
            <a:r>
              <a:rPr lang="en-US" dirty="0"/>
              <a:t>Socialist Republic of Vietnam</a:t>
            </a:r>
            <a:r>
              <a:rPr lang="en-US" dirty="0" smtClean="0"/>
              <a:t/>
            </a:r>
            <a:br>
              <a:rPr lang="en-US" dirty="0" smtClean="0"/>
            </a:br>
            <a:r>
              <a:rPr lang="en-US" dirty="0"/>
              <a:t/>
            </a:r>
            <a:br>
              <a:rPr lang="en-US" dirty="0"/>
            </a:br>
            <a:r>
              <a:rPr lang="en-US" dirty="0" smtClean="0"/>
              <a:t>1975 to present</a:t>
            </a:r>
            <a:endParaRPr lang="en-US" dirty="0"/>
          </a:p>
        </p:txBody>
      </p:sp>
      <p:pic>
        <p:nvPicPr>
          <p:cNvPr id="3074" name="Picture 2" descr="E:\BOOK ARMY\Pictures (Dave Pristash)\Vietnam flag 20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
            <a:ext cx="3963648" cy="263762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Documents and Settings\Dave\Desktop\TRUMP\Vietnam_Regions_Map.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304800"/>
            <a:ext cx="3810000" cy="6351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8692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was there a </a:t>
            </a:r>
            <a:r>
              <a:rPr lang="en-US" dirty="0" smtClean="0"/>
              <a:t>war, History</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solidFill>
                  <a:schemeClr val="bg1"/>
                </a:solidFill>
              </a:rPr>
              <a:t>From about 1870 to 1930 two </a:t>
            </a:r>
            <a:r>
              <a:rPr lang="en-US" b="1" dirty="0" smtClean="0">
                <a:solidFill>
                  <a:schemeClr val="bg1"/>
                </a:solidFill>
              </a:rPr>
              <a:t>“NEW” </a:t>
            </a:r>
            <a:r>
              <a:rPr lang="en-US" dirty="0" smtClean="0">
                <a:solidFill>
                  <a:schemeClr val="bg1"/>
                </a:solidFill>
              </a:rPr>
              <a:t>forms of federal government developed</a:t>
            </a:r>
          </a:p>
          <a:p>
            <a:pPr>
              <a:buFont typeface="Wingdings" panose="05000000000000000000" pitchFamily="2" charset="2"/>
              <a:buChar char="Ø"/>
            </a:pPr>
            <a:r>
              <a:rPr lang="en-US" b="1" dirty="0" smtClean="0">
                <a:solidFill>
                  <a:schemeClr val="bg1"/>
                </a:solidFill>
              </a:rPr>
              <a:t>Under America we had limited federal government</a:t>
            </a:r>
          </a:p>
          <a:p>
            <a:pPr lvl="1">
              <a:buFont typeface="Wingdings" panose="05000000000000000000" pitchFamily="2" charset="2"/>
              <a:buChar char="Ø"/>
            </a:pPr>
            <a:r>
              <a:rPr lang="en-US" dirty="0" smtClean="0">
                <a:solidFill>
                  <a:schemeClr val="bg1"/>
                </a:solidFill>
              </a:rPr>
              <a:t>Free Market Capitalism</a:t>
            </a:r>
          </a:p>
          <a:p>
            <a:pPr lvl="1">
              <a:buFont typeface="Wingdings" panose="05000000000000000000" pitchFamily="2" charset="2"/>
              <a:buChar char="Ø"/>
            </a:pPr>
            <a:r>
              <a:rPr lang="en-US" dirty="0" smtClean="0">
                <a:solidFill>
                  <a:schemeClr val="bg1"/>
                </a:solidFill>
              </a:rPr>
              <a:t>Citizens free to make their own way</a:t>
            </a:r>
          </a:p>
          <a:p>
            <a:pPr>
              <a:buFont typeface="Wingdings" panose="05000000000000000000" pitchFamily="2" charset="2"/>
              <a:buChar char="Ø"/>
            </a:pPr>
            <a:r>
              <a:rPr lang="en-US" b="1" dirty="0" smtClean="0">
                <a:solidFill>
                  <a:schemeClr val="bg1"/>
                </a:solidFill>
              </a:rPr>
              <a:t>Under Europe and Asia were countries with very powerful federal governments</a:t>
            </a:r>
          </a:p>
          <a:p>
            <a:pPr lvl="1">
              <a:buFont typeface="Wingdings" panose="05000000000000000000" pitchFamily="2" charset="2"/>
              <a:buChar char="Ø"/>
            </a:pPr>
            <a:r>
              <a:rPr lang="en-US" dirty="0" smtClean="0">
                <a:solidFill>
                  <a:schemeClr val="bg1"/>
                </a:solidFill>
              </a:rPr>
              <a:t>Communalism or Socialism and Fascism</a:t>
            </a:r>
          </a:p>
          <a:p>
            <a:pPr lvl="1">
              <a:buFont typeface="Wingdings" panose="05000000000000000000" pitchFamily="2" charset="2"/>
              <a:buChar char="Ø"/>
            </a:pPr>
            <a:r>
              <a:rPr lang="en-US" dirty="0" smtClean="0">
                <a:solidFill>
                  <a:schemeClr val="bg1"/>
                </a:solidFill>
              </a:rPr>
              <a:t>Citizens that had limited freedom</a:t>
            </a:r>
          </a:p>
        </p:txBody>
      </p:sp>
    </p:spTree>
    <p:extLst>
      <p:ext uri="{BB962C8B-B14F-4D97-AF65-F5344CB8AC3E}">
        <p14:creationId xmlns:p14="http://schemas.microsoft.com/office/powerpoint/2010/main" val="17200576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was there a </a:t>
            </a:r>
            <a:r>
              <a:rPr lang="en-US" dirty="0" smtClean="0"/>
              <a:t>war, History</a:t>
            </a:r>
            <a:endParaRPr lang="en-US" dirty="0"/>
          </a:p>
        </p:txBody>
      </p:sp>
      <p:sp>
        <p:nvSpPr>
          <p:cNvPr id="3" name="Content Placeholder 2"/>
          <p:cNvSpPr>
            <a:spLocks noGrp="1"/>
          </p:cNvSpPr>
          <p:nvPr>
            <p:ph idx="1"/>
          </p:nvPr>
        </p:nvSpPr>
        <p:spPr>
          <a:xfrm>
            <a:off x="457200" y="1371600"/>
            <a:ext cx="8229600" cy="4937760"/>
          </a:xfrm>
        </p:spPr>
        <p:txBody>
          <a:bodyPr>
            <a:normAutofit/>
          </a:bodyPr>
          <a:lstStyle/>
          <a:p>
            <a:pPr>
              <a:buFont typeface="Wingdings" panose="05000000000000000000" pitchFamily="2" charset="2"/>
              <a:buChar char="Ø"/>
            </a:pPr>
            <a:r>
              <a:rPr lang="en-US" dirty="0" smtClean="0">
                <a:solidFill>
                  <a:schemeClr val="bg1"/>
                </a:solidFill>
              </a:rPr>
              <a:t>All the forces of change came together in a world wide conflict which became known as WW II which lasted from 1939 to 1945 and two teams formed to fight each other</a:t>
            </a:r>
          </a:p>
          <a:p>
            <a:pPr marL="137160" indent="0">
              <a:buNone/>
            </a:pPr>
            <a:endParaRPr lang="en-US" dirty="0" smtClean="0">
              <a:solidFill>
                <a:schemeClr val="bg1"/>
              </a:solidFill>
            </a:endParaRPr>
          </a:p>
          <a:p>
            <a:pPr>
              <a:buFont typeface="Wingdings" panose="05000000000000000000" pitchFamily="2" charset="2"/>
              <a:buChar char="Ø"/>
            </a:pPr>
            <a:r>
              <a:rPr lang="en-US" sz="2400" b="1" dirty="0">
                <a:solidFill>
                  <a:schemeClr val="bg1"/>
                </a:solidFill>
              </a:rPr>
              <a:t>Team One the Axis was the Empire (dark side)</a:t>
            </a:r>
          </a:p>
          <a:p>
            <a:pPr lvl="1">
              <a:buFont typeface="Wingdings" panose="05000000000000000000" pitchFamily="2" charset="2"/>
              <a:buChar char="Ø"/>
            </a:pPr>
            <a:r>
              <a:rPr lang="en-US" b="1" dirty="0">
                <a:solidFill>
                  <a:schemeClr val="bg1"/>
                </a:solidFill>
              </a:rPr>
              <a:t>Germany, Japan and </a:t>
            </a:r>
            <a:r>
              <a:rPr lang="en-US" b="1" dirty="0" smtClean="0">
                <a:solidFill>
                  <a:schemeClr val="bg1"/>
                </a:solidFill>
              </a:rPr>
              <a:t>Italy</a:t>
            </a:r>
          </a:p>
          <a:p>
            <a:pPr marL="585216" lvl="1" indent="0">
              <a:buNone/>
            </a:pPr>
            <a:endParaRPr lang="en-US" dirty="0">
              <a:solidFill>
                <a:schemeClr val="bg1"/>
              </a:solidFill>
            </a:endParaRPr>
          </a:p>
          <a:p>
            <a:pPr>
              <a:buFont typeface="Wingdings" panose="05000000000000000000" pitchFamily="2" charset="2"/>
              <a:buChar char="Ø"/>
            </a:pPr>
            <a:r>
              <a:rPr lang="en-US" sz="2400" b="1" dirty="0">
                <a:solidFill>
                  <a:schemeClr val="bg1"/>
                </a:solidFill>
              </a:rPr>
              <a:t>Team Two the Allies was the </a:t>
            </a:r>
            <a:r>
              <a:rPr lang="en-US" sz="2400" b="1" dirty="0" smtClean="0">
                <a:solidFill>
                  <a:schemeClr val="bg1"/>
                </a:solidFill>
              </a:rPr>
              <a:t>Republic (the force)</a:t>
            </a:r>
            <a:endParaRPr lang="en-US" sz="2400" b="1" dirty="0">
              <a:solidFill>
                <a:schemeClr val="bg1"/>
              </a:solidFill>
            </a:endParaRPr>
          </a:p>
          <a:p>
            <a:pPr lvl="1">
              <a:buFont typeface="Wingdings" panose="05000000000000000000" pitchFamily="2" charset="2"/>
              <a:buChar char="Ø"/>
            </a:pPr>
            <a:r>
              <a:rPr lang="en-US" b="1" dirty="0">
                <a:solidFill>
                  <a:schemeClr val="bg1"/>
                </a:solidFill>
              </a:rPr>
              <a:t>America, Great Briton, Russia and </a:t>
            </a:r>
            <a:r>
              <a:rPr lang="en-US" b="1" dirty="0" smtClean="0">
                <a:solidFill>
                  <a:schemeClr val="bg1"/>
                </a:solidFill>
              </a:rPr>
              <a:t>China</a:t>
            </a:r>
          </a:p>
          <a:p>
            <a:pPr lvl="1">
              <a:buFont typeface="Wingdings" panose="05000000000000000000" pitchFamily="2" charset="2"/>
              <a:buChar char="Ø"/>
            </a:pPr>
            <a:endParaRPr lang="en-US" dirty="0"/>
          </a:p>
        </p:txBody>
      </p:sp>
    </p:spTree>
    <p:extLst>
      <p:ext uri="{BB962C8B-B14F-4D97-AF65-F5344CB8AC3E}">
        <p14:creationId xmlns:p14="http://schemas.microsoft.com/office/powerpoint/2010/main" val="11470797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Draft</a:t>
            </a:r>
            <a:endParaRPr lang="en-US"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a:solidFill>
                  <a:schemeClr val="bg1"/>
                </a:solidFill>
              </a:rPr>
              <a:t>The United States needed a military prior to the start of World War II</a:t>
            </a:r>
          </a:p>
          <a:p>
            <a:pPr>
              <a:buFont typeface="Wingdings" panose="05000000000000000000" pitchFamily="2" charset="2"/>
              <a:buChar char="Ø"/>
            </a:pPr>
            <a:r>
              <a:rPr lang="en-US" dirty="0" smtClean="0">
                <a:solidFill>
                  <a:schemeClr val="bg1"/>
                </a:solidFill>
              </a:rPr>
              <a:t>During the presidency of </a:t>
            </a:r>
            <a:r>
              <a:rPr lang="en-US" dirty="0">
                <a:solidFill>
                  <a:schemeClr val="bg1"/>
                </a:solidFill>
              </a:rPr>
              <a:t>Franklin Delano Roosevelt</a:t>
            </a:r>
            <a:r>
              <a:rPr lang="en-US" dirty="0" smtClean="0">
                <a:solidFill>
                  <a:schemeClr val="bg1"/>
                </a:solidFill>
              </a:rPr>
              <a:t> (FDR) a law was </a:t>
            </a:r>
            <a:r>
              <a:rPr lang="en-US" dirty="0">
                <a:solidFill>
                  <a:schemeClr val="bg1"/>
                </a:solidFill>
              </a:rPr>
              <a:t>passed </a:t>
            </a:r>
            <a:r>
              <a:rPr lang="en-US" dirty="0" smtClean="0">
                <a:solidFill>
                  <a:schemeClr val="bg1"/>
                </a:solidFill>
              </a:rPr>
              <a:t>on 16 September 1940 </a:t>
            </a:r>
            <a:r>
              <a:rPr lang="en-US" dirty="0">
                <a:solidFill>
                  <a:schemeClr val="bg1"/>
                </a:solidFill>
              </a:rPr>
              <a:t>that all able bodied men over 18 </a:t>
            </a:r>
            <a:r>
              <a:rPr lang="en-US" dirty="0" smtClean="0">
                <a:solidFill>
                  <a:schemeClr val="bg1"/>
                </a:solidFill>
              </a:rPr>
              <a:t>and under 35 had to </a:t>
            </a:r>
            <a:r>
              <a:rPr lang="en-US" dirty="0">
                <a:solidFill>
                  <a:schemeClr val="bg1"/>
                </a:solidFill>
              </a:rPr>
              <a:t>register for the </a:t>
            </a:r>
            <a:r>
              <a:rPr lang="en-US" dirty="0" smtClean="0">
                <a:solidFill>
                  <a:schemeClr val="bg1"/>
                </a:solidFill>
              </a:rPr>
              <a:t>draft</a:t>
            </a:r>
          </a:p>
          <a:p>
            <a:pPr>
              <a:buFont typeface="Wingdings" panose="05000000000000000000" pitchFamily="2" charset="2"/>
              <a:buChar char="Ø"/>
            </a:pPr>
            <a:r>
              <a:rPr lang="en-US" dirty="0">
                <a:solidFill>
                  <a:schemeClr val="bg1"/>
                </a:solidFill>
              </a:rPr>
              <a:t>The war was very bad and </a:t>
            </a:r>
            <a:r>
              <a:rPr lang="en-US" dirty="0" smtClean="0">
                <a:solidFill>
                  <a:schemeClr val="bg1"/>
                </a:solidFill>
              </a:rPr>
              <a:t>waged across </a:t>
            </a:r>
            <a:r>
              <a:rPr lang="en-US" dirty="0">
                <a:solidFill>
                  <a:schemeClr val="bg1"/>
                </a:solidFill>
              </a:rPr>
              <a:t>the entire world </a:t>
            </a:r>
          </a:p>
          <a:p>
            <a:pPr lvl="1">
              <a:buFont typeface="Wingdings" panose="05000000000000000000" pitchFamily="2" charset="2"/>
              <a:buChar char="Ø"/>
            </a:pPr>
            <a:r>
              <a:rPr lang="en-US" sz="3600" dirty="0">
                <a:solidFill>
                  <a:srgbClr val="FF0000"/>
                </a:solidFill>
              </a:rPr>
              <a:t>24,000,000 </a:t>
            </a:r>
            <a:r>
              <a:rPr lang="en-US" sz="3600" dirty="0" smtClean="0">
                <a:solidFill>
                  <a:srgbClr val="FF0000"/>
                </a:solidFill>
              </a:rPr>
              <a:t>or more soldiers </a:t>
            </a:r>
            <a:r>
              <a:rPr lang="en-US" sz="3600" dirty="0">
                <a:solidFill>
                  <a:srgbClr val="FF0000"/>
                </a:solidFill>
              </a:rPr>
              <a:t>died </a:t>
            </a:r>
          </a:p>
          <a:p>
            <a:pPr lvl="1">
              <a:buFont typeface="Wingdings" panose="05000000000000000000" pitchFamily="2" charset="2"/>
              <a:buChar char="Ø"/>
            </a:pPr>
            <a:r>
              <a:rPr lang="en-US" sz="3600" dirty="0">
                <a:solidFill>
                  <a:srgbClr val="FF0000"/>
                </a:solidFill>
              </a:rPr>
              <a:t>49,000,000 </a:t>
            </a:r>
            <a:r>
              <a:rPr lang="en-US" sz="3600" dirty="0" smtClean="0">
                <a:solidFill>
                  <a:srgbClr val="FF0000"/>
                </a:solidFill>
              </a:rPr>
              <a:t>or more civilians </a:t>
            </a:r>
            <a:r>
              <a:rPr lang="en-US" sz="3600" dirty="0">
                <a:solidFill>
                  <a:srgbClr val="FF0000"/>
                </a:solidFill>
              </a:rPr>
              <a:t>died </a:t>
            </a:r>
          </a:p>
          <a:p>
            <a:pPr>
              <a:buFont typeface="Wingdings" panose="05000000000000000000" pitchFamily="2" charset="2"/>
              <a:buChar char="Ø"/>
            </a:pPr>
            <a:endParaRPr lang="en-US" sz="3600" dirty="0"/>
          </a:p>
        </p:txBody>
      </p:sp>
    </p:spTree>
    <p:extLst>
      <p:ext uri="{BB962C8B-B14F-4D97-AF65-F5344CB8AC3E}">
        <p14:creationId xmlns:p14="http://schemas.microsoft.com/office/powerpoint/2010/main" val="3444560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Everyone was involved in WW II</a:t>
            </a:r>
            <a:endParaRPr lang="en-US" dirty="0"/>
          </a:p>
        </p:txBody>
      </p:sp>
      <p:pic>
        <p:nvPicPr>
          <p:cNvPr id="4098" name="Picture 2" descr="C:\Documents and Settings\Dave\Desktop\WWII-USARM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600200"/>
            <a:ext cx="4425951" cy="4297362"/>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Documents and Settings\Dave\Desktop\Wom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3524" y="1600200"/>
            <a:ext cx="3218874" cy="4297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6371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end of World War II</a:t>
            </a:r>
            <a:endParaRPr lang="en-US" dirty="0"/>
          </a:p>
        </p:txBody>
      </p:sp>
      <p:sp>
        <p:nvSpPr>
          <p:cNvPr id="3" name="Content Placeholder 2"/>
          <p:cNvSpPr>
            <a:spLocks noGrp="1"/>
          </p:cNvSpPr>
          <p:nvPr>
            <p:ph idx="1"/>
          </p:nvPr>
        </p:nvSpPr>
        <p:spPr>
          <a:xfrm>
            <a:off x="457200" y="1600200"/>
            <a:ext cx="8382000" cy="4709160"/>
          </a:xfrm>
        </p:spPr>
        <p:txBody>
          <a:bodyPr>
            <a:normAutofit lnSpcReduction="10000"/>
          </a:bodyPr>
          <a:lstStyle/>
          <a:p>
            <a:pPr>
              <a:buFont typeface="Wingdings" panose="05000000000000000000" pitchFamily="2" charset="2"/>
              <a:buChar char="Ø"/>
            </a:pPr>
            <a:r>
              <a:rPr lang="en-US" dirty="0" smtClean="0">
                <a:solidFill>
                  <a:schemeClr val="bg1"/>
                </a:solidFill>
              </a:rPr>
              <a:t>After the end of World War II and after Team Two won, the world became divided again between these two very different views of government but in a different alignment</a:t>
            </a:r>
          </a:p>
          <a:p>
            <a:pPr>
              <a:buFont typeface="Wingdings" panose="05000000000000000000" pitchFamily="2" charset="2"/>
              <a:buChar char="Ø"/>
            </a:pPr>
            <a:r>
              <a:rPr lang="en-US" dirty="0" smtClean="0">
                <a:solidFill>
                  <a:schemeClr val="bg1"/>
                </a:solidFill>
              </a:rPr>
              <a:t>Each view had its champion </a:t>
            </a:r>
          </a:p>
          <a:p>
            <a:pPr lvl="1">
              <a:buFont typeface="Wingdings" panose="05000000000000000000" pitchFamily="2" charset="2"/>
              <a:buChar char="Ø"/>
            </a:pPr>
            <a:r>
              <a:rPr lang="en-US" b="1" dirty="0" smtClean="0">
                <a:solidFill>
                  <a:schemeClr val="bg1"/>
                </a:solidFill>
              </a:rPr>
              <a:t>Team USA </a:t>
            </a:r>
            <a:r>
              <a:rPr lang="en-US" b="1" dirty="0">
                <a:solidFill>
                  <a:schemeClr val="bg1"/>
                </a:solidFill>
              </a:rPr>
              <a:t>was for having Free people</a:t>
            </a:r>
          </a:p>
          <a:p>
            <a:pPr lvl="1">
              <a:buFont typeface="Wingdings" panose="05000000000000000000" pitchFamily="2" charset="2"/>
              <a:buChar char="Ø"/>
            </a:pPr>
            <a:r>
              <a:rPr lang="en-US" b="1" dirty="0" smtClean="0">
                <a:solidFill>
                  <a:schemeClr val="bg1"/>
                </a:solidFill>
              </a:rPr>
              <a:t>Team Russia (U.S.S.R.) </a:t>
            </a:r>
            <a:r>
              <a:rPr lang="en-US" b="1" dirty="0">
                <a:solidFill>
                  <a:schemeClr val="bg1"/>
                </a:solidFill>
              </a:rPr>
              <a:t>was for </a:t>
            </a:r>
            <a:r>
              <a:rPr lang="en-US" b="1" dirty="0" smtClean="0">
                <a:solidFill>
                  <a:schemeClr val="bg1"/>
                </a:solidFill>
              </a:rPr>
              <a:t>controlling </a:t>
            </a:r>
            <a:r>
              <a:rPr lang="en-US" b="1" dirty="0">
                <a:solidFill>
                  <a:schemeClr val="bg1"/>
                </a:solidFill>
              </a:rPr>
              <a:t>the </a:t>
            </a:r>
            <a:r>
              <a:rPr lang="en-US" b="1" dirty="0" smtClean="0">
                <a:solidFill>
                  <a:schemeClr val="bg1"/>
                </a:solidFill>
              </a:rPr>
              <a:t>people</a:t>
            </a:r>
          </a:p>
          <a:p>
            <a:pPr>
              <a:buFont typeface="Wingdings" panose="05000000000000000000" pitchFamily="2" charset="2"/>
              <a:buChar char="Ø"/>
            </a:pPr>
            <a:r>
              <a:rPr lang="en-US" dirty="0" smtClean="0">
                <a:solidFill>
                  <a:schemeClr val="bg1"/>
                </a:solidFill>
              </a:rPr>
              <a:t>The conflict between the two would go on for the next 45 years</a:t>
            </a:r>
          </a:p>
          <a:p>
            <a:pPr lvl="1">
              <a:buFont typeface="Wingdings" panose="05000000000000000000" pitchFamily="2" charset="2"/>
              <a:buChar char="Ø"/>
            </a:pPr>
            <a:r>
              <a:rPr lang="en-US" dirty="0" smtClean="0">
                <a:solidFill>
                  <a:schemeClr val="bg1"/>
                </a:solidFill>
              </a:rPr>
              <a:t>The Vietnam War was “only" one of those conflicts</a:t>
            </a:r>
          </a:p>
          <a:p>
            <a:pPr marL="585216" lvl="1" indent="0">
              <a:buNone/>
            </a:pPr>
            <a:endParaRPr lang="en-US" dirty="0" smtClean="0">
              <a:solidFill>
                <a:schemeClr val="bg1"/>
              </a:solidFill>
            </a:endParaRPr>
          </a:p>
        </p:txBody>
      </p:sp>
    </p:spTree>
    <p:extLst>
      <p:ext uri="{BB962C8B-B14F-4D97-AF65-F5344CB8AC3E}">
        <p14:creationId xmlns:p14="http://schemas.microsoft.com/office/powerpoint/2010/main" val="1810174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was there a </a:t>
            </a:r>
            <a:r>
              <a:rPr lang="en-US" dirty="0" smtClean="0"/>
              <a:t>war, History</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dirty="0">
                <a:solidFill>
                  <a:schemeClr val="bg1"/>
                </a:solidFill>
              </a:rPr>
              <a:t>The American people being free were tired of war and wanted to be left </a:t>
            </a:r>
            <a:r>
              <a:rPr lang="en-US" dirty="0" smtClean="0">
                <a:solidFill>
                  <a:schemeClr val="bg1"/>
                </a:solidFill>
              </a:rPr>
              <a:t>alone</a:t>
            </a:r>
          </a:p>
          <a:p>
            <a:pPr>
              <a:buFont typeface="Wingdings" panose="05000000000000000000" pitchFamily="2" charset="2"/>
              <a:buChar char="Ø"/>
            </a:pPr>
            <a:r>
              <a:rPr lang="en-US" dirty="0" smtClean="0">
                <a:solidFill>
                  <a:schemeClr val="bg1"/>
                </a:solidFill>
              </a:rPr>
              <a:t>In Russia (USSR) the people </a:t>
            </a:r>
            <a:r>
              <a:rPr lang="en-US" dirty="0">
                <a:solidFill>
                  <a:schemeClr val="bg1"/>
                </a:solidFill>
              </a:rPr>
              <a:t>were not free and their government </a:t>
            </a:r>
            <a:r>
              <a:rPr lang="en-US" dirty="0" smtClean="0">
                <a:solidFill>
                  <a:schemeClr val="bg1"/>
                </a:solidFill>
              </a:rPr>
              <a:t>wanted </a:t>
            </a:r>
            <a:r>
              <a:rPr lang="en-US" dirty="0">
                <a:solidFill>
                  <a:schemeClr val="bg1"/>
                </a:solidFill>
              </a:rPr>
              <a:t>to take over the </a:t>
            </a:r>
            <a:r>
              <a:rPr lang="en-US" dirty="0" smtClean="0">
                <a:solidFill>
                  <a:schemeClr val="bg1"/>
                </a:solidFill>
              </a:rPr>
              <a:t>entire world and make them communists </a:t>
            </a:r>
          </a:p>
          <a:p>
            <a:pPr>
              <a:buFont typeface="Wingdings" panose="05000000000000000000" pitchFamily="2" charset="2"/>
              <a:buChar char="Ø"/>
            </a:pPr>
            <a:r>
              <a:rPr lang="en-US" dirty="0" smtClean="0">
                <a:solidFill>
                  <a:schemeClr val="bg1"/>
                </a:solidFill>
              </a:rPr>
              <a:t>This conflict was called the </a:t>
            </a:r>
            <a:r>
              <a:rPr lang="en-US" b="1" dirty="0" smtClean="0">
                <a:solidFill>
                  <a:schemeClr val="bg1"/>
                </a:solidFill>
              </a:rPr>
              <a:t>Cold </a:t>
            </a:r>
            <a:r>
              <a:rPr lang="en-US" b="1" dirty="0">
                <a:solidFill>
                  <a:schemeClr val="bg1"/>
                </a:solidFill>
              </a:rPr>
              <a:t>W</a:t>
            </a:r>
            <a:r>
              <a:rPr lang="en-US" b="1" dirty="0" smtClean="0">
                <a:solidFill>
                  <a:schemeClr val="bg1"/>
                </a:solidFill>
              </a:rPr>
              <a:t>ar</a:t>
            </a:r>
          </a:p>
          <a:p>
            <a:pPr>
              <a:buFont typeface="Wingdings" panose="05000000000000000000" pitchFamily="2" charset="2"/>
              <a:buChar char="Ø"/>
            </a:pPr>
            <a:r>
              <a:rPr lang="en-US" dirty="0" smtClean="0">
                <a:solidFill>
                  <a:schemeClr val="bg1"/>
                </a:solidFill>
              </a:rPr>
              <a:t>And the expansion of Team Russia into many countries was called the </a:t>
            </a:r>
            <a:r>
              <a:rPr lang="en-US" b="1" dirty="0" smtClean="0">
                <a:solidFill>
                  <a:schemeClr val="bg1"/>
                </a:solidFill>
              </a:rPr>
              <a:t>Domino Effect (Theory)</a:t>
            </a:r>
          </a:p>
          <a:p>
            <a:pPr>
              <a:buFont typeface="Wingdings" panose="05000000000000000000" pitchFamily="2" charset="2"/>
              <a:buChar char="Ø"/>
            </a:pPr>
            <a:r>
              <a:rPr lang="en-US" dirty="0" smtClean="0">
                <a:solidFill>
                  <a:schemeClr val="bg1"/>
                </a:solidFill>
              </a:rPr>
              <a:t>And a new kind of warrior was needed to fight this kind of war and they were the best of the best and were to be known as the </a:t>
            </a:r>
            <a:r>
              <a:rPr lang="en-US" dirty="0" smtClean="0">
                <a:solidFill>
                  <a:srgbClr val="00B050"/>
                </a:solidFill>
              </a:rPr>
              <a:t>Green Beret’s</a:t>
            </a:r>
            <a:endParaRPr lang="en-US" dirty="0">
              <a:solidFill>
                <a:srgbClr val="00B050"/>
              </a:solidFill>
            </a:endParaRPr>
          </a:p>
          <a:p>
            <a:endParaRPr lang="en-US" dirty="0"/>
          </a:p>
          <a:p>
            <a:endParaRPr lang="en-US" dirty="0"/>
          </a:p>
        </p:txBody>
      </p:sp>
    </p:spTree>
    <p:extLst>
      <p:ext uri="{BB962C8B-B14F-4D97-AF65-F5344CB8AC3E}">
        <p14:creationId xmlns:p14="http://schemas.microsoft.com/office/powerpoint/2010/main" val="16847523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 for Questions</a:t>
            </a:r>
            <a:endParaRPr lang="en-US" dirty="0"/>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ackgroundRemoval t="556" b="100000" l="278" r="100000">
                        <a14:foregroundMark x1="30833" y1="63333" x2="30833" y2="63333"/>
                        <a14:backgroundMark x1="4028" y1="19306" x2="4028" y2="19306"/>
                        <a14:backgroundMark x1="8611" y1="35833" x2="8611" y2="35833"/>
                      </a14:backgroundRemoval>
                    </a14:imgEffect>
                  </a14:imgLayer>
                </a14:imgProps>
              </a:ext>
              <a:ext uri="{28A0092B-C50C-407E-A947-70E740481C1C}">
                <a14:useLocalDpi xmlns:a14="http://schemas.microsoft.com/office/drawing/2010/main" val="0"/>
              </a:ext>
            </a:extLst>
          </a:blip>
          <a:stretch>
            <a:fillRect/>
          </a:stretch>
        </p:blipFill>
        <p:spPr>
          <a:xfrm>
            <a:off x="2217737" y="1600200"/>
            <a:ext cx="4708525" cy="4708525"/>
          </a:xfrm>
        </p:spPr>
      </p:pic>
    </p:spTree>
    <p:extLst>
      <p:ext uri="{BB962C8B-B14F-4D97-AF65-F5344CB8AC3E}">
        <p14:creationId xmlns:p14="http://schemas.microsoft.com/office/powerpoint/2010/main" val="31790615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rmAutofit/>
          </a:bodyPr>
          <a:lstStyle/>
          <a:p>
            <a:r>
              <a:rPr lang="en-US" sz="3600" dirty="0"/>
              <a:t>The 1st Indochina war 1946 to 1954</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solidFill>
                  <a:schemeClr val="bg1"/>
                </a:solidFill>
              </a:rPr>
              <a:t>After WW II ended the French were allowed to reoccupy their former colony - Indochina</a:t>
            </a:r>
          </a:p>
          <a:p>
            <a:pPr>
              <a:buFont typeface="Wingdings" panose="05000000000000000000" pitchFamily="2" charset="2"/>
              <a:buChar char="Ø"/>
            </a:pPr>
            <a:r>
              <a:rPr lang="en-US" dirty="0" smtClean="0">
                <a:solidFill>
                  <a:schemeClr val="bg1"/>
                </a:solidFill>
              </a:rPr>
              <a:t>The Vietnamese people who had fought with Team Two (US) against the Japanese (part of Team One) were not happy with this. They assumed that the US would not allow the French to come back</a:t>
            </a:r>
          </a:p>
          <a:p>
            <a:pPr>
              <a:buFont typeface="Wingdings" panose="05000000000000000000" pitchFamily="2" charset="2"/>
              <a:buChar char="Ø"/>
            </a:pPr>
            <a:r>
              <a:rPr lang="en-US" dirty="0" smtClean="0">
                <a:solidFill>
                  <a:schemeClr val="bg1"/>
                </a:solidFill>
              </a:rPr>
              <a:t>In hind sight this was a major mistake!</a:t>
            </a:r>
          </a:p>
        </p:txBody>
      </p:sp>
    </p:spTree>
    <p:extLst>
      <p:ext uri="{BB962C8B-B14F-4D97-AF65-F5344CB8AC3E}">
        <p14:creationId xmlns:p14="http://schemas.microsoft.com/office/powerpoint/2010/main" val="20166560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400" dirty="0"/>
              <a:t>The 1st Indochina war 1946 to 1954</a:t>
            </a:r>
          </a:p>
        </p:txBody>
      </p:sp>
      <p:sp>
        <p:nvSpPr>
          <p:cNvPr id="3" name="Content Placeholder 2"/>
          <p:cNvSpPr>
            <a:spLocks noGrp="1"/>
          </p:cNvSpPr>
          <p:nvPr>
            <p:ph idx="1"/>
          </p:nvPr>
        </p:nvSpPr>
        <p:spPr>
          <a:xfrm>
            <a:off x="4267200" y="1447800"/>
            <a:ext cx="4495800" cy="4709160"/>
          </a:xfrm>
        </p:spPr>
        <p:txBody>
          <a:bodyPr/>
          <a:lstStyle/>
          <a:p>
            <a:pPr marL="548640" lvl="1" indent="-411480">
              <a:buClr>
                <a:schemeClr val="tx1">
                  <a:shade val="95000"/>
                </a:schemeClr>
              </a:buClr>
              <a:buSzPct val="65000"/>
              <a:buFont typeface="Wingdings" panose="05000000000000000000" pitchFamily="2" charset="2"/>
              <a:buChar char="Ø"/>
            </a:pPr>
            <a:r>
              <a:rPr lang="en-US" dirty="0">
                <a:solidFill>
                  <a:schemeClr val="bg1"/>
                </a:solidFill>
              </a:rPr>
              <a:t>The Vietnamese under the leadership of Hồ Chí </a:t>
            </a:r>
            <a:r>
              <a:rPr lang="en-US" dirty="0" smtClean="0">
                <a:solidFill>
                  <a:schemeClr val="bg1"/>
                </a:solidFill>
              </a:rPr>
              <a:t>Minh, a </a:t>
            </a:r>
            <a:r>
              <a:rPr lang="en-US" b="1" dirty="0" smtClean="0">
                <a:solidFill>
                  <a:srgbClr val="FF0000"/>
                </a:solidFill>
              </a:rPr>
              <a:t>Communist</a:t>
            </a:r>
            <a:r>
              <a:rPr lang="en-US" dirty="0" smtClean="0">
                <a:solidFill>
                  <a:schemeClr val="bg1"/>
                </a:solidFill>
              </a:rPr>
              <a:t>, resisted </a:t>
            </a:r>
            <a:r>
              <a:rPr lang="en-US" dirty="0">
                <a:solidFill>
                  <a:schemeClr val="bg1"/>
                </a:solidFill>
              </a:rPr>
              <a:t>the French </a:t>
            </a:r>
            <a:r>
              <a:rPr lang="en-US" dirty="0" smtClean="0">
                <a:solidFill>
                  <a:schemeClr val="bg1"/>
                </a:solidFill>
              </a:rPr>
              <a:t>taking over their country again </a:t>
            </a:r>
          </a:p>
          <a:p>
            <a:pPr marL="548640" lvl="1" indent="-411480">
              <a:buClr>
                <a:schemeClr val="tx1">
                  <a:shade val="95000"/>
                </a:schemeClr>
              </a:buClr>
              <a:buSzPct val="65000"/>
              <a:buFont typeface="Wingdings" panose="05000000000000000000" pitchFamily="2" charset="2"/>
              <a:buChar char="Ø"/>
            </a:pPr>
            <a:r>
              <a:rPr lang="en-US" dirty="0" smtClean="0">
                <a:solidFill>
                  <a:schemeClr val="bg1"/>
                </a:solidFill>
              </a:rPr>
              <a:t>The </a:t>
            </a:r>
            <a:r>
              <a:rPr lang="en-US" dirty="0">
                <a:solidFill>
                  <a:schemeClr val="bg1"/>
                </a:solidFill>
              </a:rPr>
              <a:t>Vet Minh </a:t>
            </a:r>
            <a:r>
              <a:rPr lang="en-US" dirty="0" smtClean="0">
                <a:solidFill>
                  <a:schemeClr val="bg1"/>
                </a:solidFill>
              </a:rPr>
              <a:t>under General </a:t>
            </a:r>
            <a:r>
              <a:rPr lang="en-US" dirty="0">
                <a:solidFill>
                  <a:schemeClr val="bg1"/>
                </a:solidFill>
              </a:rPr>
              <a:t>Võ Nguyên Giáp </a:t>
            </a:r>
            <a:r>
              <a:rPr lang="en-US" dirty="0" smtClean="0">
                <a:solidFill>
                  <a:schemeClr val="bg1"/>
                </a:solidFill>
              </a:rPr>
              <a:t>defeated the French at Dien </a:t>
            </a:r>
            <a:r>
              <a:rPr lang="en-US" dirty="0">
                <a:solidFill>
                  <a:schemeClr val="bg1"/>
                </a:solidFill>
              </a:rPr>
              <a:t>Bien Phu </a:t>
            </a:r>
            <a:r>
              <a:rPr lang="en-US" dirty="0" smtClean="0">
                <a:solidFill>
                  <a:schemeClr val="bg1"/>
                </a:solidFill>
              </a:rPr>
              <a:t>in the mountains on 7 May 1954 with much help from the Chinese </a:t>
            </a:r>
            <a:r>
              <a:rPr lang="en-US" b="1" dirty="0" smtClean="0">
                <a:solidFill>
                  <a:srgbClr val="FF0000"/>
                </a:solidFill>
              </a:rPr>
              <a:t>Communists</a:t>
            </a:r>
            <a:endParaRPr lang="en-US" b="1" dirty="0">
              <a:solidFill>
                <a:srgbClr val="FF0000"/>
              </a:solidFill>
            </a:endParaRPr>
          </a:p>
          <a:p>
            <a:pPr>
              <a:buFont typeface="Wingdings" panose="05000000000000000000" pitchFamily="2" charset="2"/>
              <a:buChar char="Ø"/>
            </a:pPr>
            <a:endParaRPr lang="en-US" dirty="0">
              <a:solidFill>
                <a:schemeClr val="bg1"/>
              </a:solidFill>
            </a:endParaRPr>
          </a:p>
        </p:txBody>
      </p:sp>
      <p:pic>
        <p:nvPicPr>
          <p:cNvPr id="1026" name="Picture 2" descr="E:\BOOK ARMY\Pictures (Dave Pristash)\543px-Vietnam_war_1954.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447800"/>
            <a:ext cx="3429927" cy="487011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1524000" y="2286000"/>
            <a:ext cx="3276600" cy="22860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91232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Autofit/>
          </a:bodyPr>
          <a:lstStyle/>
          <a:p>
            <a:r>
              <a:rPr lang="en-US" sz="3600" dirty="0"/>
              <a:t>The 1st Indochina war 1946 to 1954</a:t>
            </a: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dirty="0" smtClean="0">
                <a:solidFill>
                  <a:schemeClr val="bg1"/>
                </a:solidFill>
              </a:rPr>
              <a:t>7 May 1954 the French are defeated and leave Vietnam and Indochina</a:t>
            </a:r>
          </a:p>
          <a:p>
            <a:pPr>
              <a:buFont typeface="Wingdings" panose="05000000000000000000" pitchFamily="2" charset="2"/>
              <a:buChar char="Ø"/>
            </a:pPr>
            <a:r>
              <a:rPr lang="en-US" dirty="0" smtClean="0">
                <a:solidFill>
                  <a:schemeClr val="bg1"/>
                </a:solidFill>
              </a:rPr>
              <a:t>21 July 1954 The Geneva Accords temporarily partitioned Vietnam at the 17</a:t>
            </a:r>
            <a:r>
              <a:rPr lang="en-US" baseline="30000" dirty="0" smtClean="0">
                <a:solidFill>
                  <a:schemeClr val="bg1"/>
                </a:solidFill>
              </a:rPr>
              <a:t>th</a:t>
            </a:r>
            <a:r>
              <a:rPr lang="en-US" dirty="0" smtClean="0">
                <a:solidFill>
                  <a:schemeClr val="bg1"/>
                </a:solidFill>
              </a:rPr>
              <a:t> parallel with </a:t>
            </a:r>
            <a:r>
              <a:rPr lang="en-US" dirty="0">
                <a:solidFill>
                  <a:schemeClr val="bg1"/>
                </a:solidFill>
              </a:rPr>
              <a:t>u</a:t>
            </a:r>
            <a:r>
              <a:rPr lang="en-US" dirty="0" smtClean="0">
                <a:solidFill>
                  <a:schemeClr val="bg1"/>
                </a:solidFill>
              </a:rPr>
              <a:t>nification elections to be held in 1956. </a:t>
            </a:r>
          </a:p>
          <a:p>
            <a:pPr lvl="1">
              <a:buFont typeface="Wingdings" panose="05000000000000000000" pitchFamily="2" charset="2"/>
              <a:buChar char="Ø"/>
            </a:pPr>
            <a:r>
              <a:rPr lang="en-US" dirty="0" smtClean="0">
                <a:solidFill>
                  <a:schemeClr val="bg1"/>
                </a:solidFill>
              </a:rPr>
              <a:t>The </a:t>
            </a:r>
            <a:r>
              <a:rPr lang="en-US" dirty="0">
                <a:solidFill>
                  <a:schemeClr val="bg1"/>
                </a:solidFill>
              </a:rPr>
              <a:t>North (communist) </a:t>
            </a:r>
            <a:r>
              <a:rPr lang="en-US" dirty="0" smtClean="0">
                <a:solidFill>
                  <a:schemeClr val="bg1"/>
                </a:solidFill>
              </a:rPr>
              <a:t>supported by Team Russia (U.S.S.R.) and the Peoples </a:t>
            </a:r>
            <a:r>
              <a:rPr lang="en-US" dirty="0">
                <a:solidFill>
                  <a:schemeClr val="bg1"/>
                </a:solidFill>
              </a:rPr>
              <a:t>R</a:t>
            </a:r>
            <a:r>
              <a:rPr lang="en-US" dirty="0" smtClean="0">
                <a:solidFill>
                  <a:schemeClr val="bg1"/>
                </a:solidFill>
              </a:rPr>
              <a:t>epublic of China set up in Hanoi with their picked leader </a:t>
            </a:r>
            <a:r>
              <a:rPr lang="en-US" dirty="0">
                <a:solidFill>
                  <a:schemeClr val="bg1"/>
                </a:solidFill>
              </a:rPr>
              <a:t>Hồ Chí Minh </a:t>
            </a:r>
            <a:endParaRPr lang="en-US" dirty="0" smtClean="0">
              <a:solidFill>
                <a:schemeClr val="bg1"/>
              </a:solidFill>
            </a:endParaRPr>
          </a:p>
          <a:p>
            <a:pPr lvl="1">
              <a:buFont typeface="Wingdings" panose="05000000000000000000" pitchFamily="2" charset="2"/>
              <a:buChar char="Ø"/>
            </a:pPr>
            <a:r>
              <a:rPr lang="en-US" dirty="0" smtClean="0">
                <a:solidFill>
                  <a:schemeClr val="bg1"/>
                </a:solidFill>
              </a:rPr>
              <a:t>The </a:t>
            </a:r>
            <a:r>
              <a:rPr lang="en-US" dirty="0">
                <a:solidFill>
                  <a:schemeClr val="bg1"/>
                </a:solidFill>
              </a:rPr>
              <a:t>South (</a:t>
            </a:r>
            <a:r>
              <a:rPr lang="en-US" dirty="0" smtClean="0">
                <a:solidFill>
                  <a:schemeClr val="bg1"/>
                </a:solidFill>
              </a:rPr>
              <a:t>non-communist) mostly Catholics and Buddhists supported by Team USA and Europe set up in Saigon  with their picked leader Ngo Dinh Diem</a:t>
            </a:r>
          </a:p>
          <a:p>
            <a:pPr>
              <a:buFont typeface="Wingdings" panose="05000000000000000000" pitchFamily="2" charset="2"/>
              <a:buChar char="Ø"/>
            </a:pPr>
            <a:r>
              <a:rPr lang="en-US" dirty="0" smtClean="0">
                <a:solidFill>
                  <a:schemeClr val="bg1"/>
                </a:solidFill>
              </a:rPr>
              <a:t>The Elections never happened and the second Vietnamese war started</a:t>
            </a:r>
            <a:endParaRPr lang="en-US" dirty="0">
              <a:solidFill>
                <a:schemeClr val="bg1"/>
              </a:solidFill>
            </a:endParaRPr>
          </a:p>
        </p:txBody>
      </p:sp>
    </p:spTree>
    <p:extLst>
      <p:ext uri="{BB962C8B-B14F-4D97-AF65-F5344CB8AC3E}">
        <p14:creationId xmlns:p14="http://schemas.microsoft.com/office/powerpoint/2010/main" val="19270573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US" dirty="0" smtClean="0"/>
              <a:t>Formation of Special Forces in May </a:t>
            </a:r>
            <a:r>
              <a:rPr lang="en-US" dirty="0"/>
              <a:t>1952 under Colonel Aaron Bank as the first commander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2209800"/>
            <a:ext cx="6288700" cy="4330219"/>
          </a:xfrm>
        </p:spPr>
      </p:pic>
    </p:spTree>
    <p:extLst>
      <p:ext uri="{BB962C8B-B14F-4D97-AF65-F5344CB8AC3E}">
        <p14:creationId xmlns:p14="http://schemas.microsoft.com/office/powerpoint/2010/main" val="25214942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477962"/>
          </a:xfrm>
        </p:spPr>
        <p:txBody>
          <a:bodyPr>
            <a:normAutofit fontScale="90000"/>
          </a:bodyPr>
          <a:lstStyle/>
          <a:p>
            <a:r>
              <a:rPr lang="en-US" dirty="0" smtClean="0"/>
              <a:t>John F Kennedy authorizes the use of the Green Beret on October 12, 1961 </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40859" y="1905001"/>
            <a:ext cx="7125614" cy="4800600"/>
          </a:xfrm>
        </p:spPr>
      </p:pic>
      <p:cxnSp>
        <p:nvCxnSpPr>
          <p:cNvPr id="6" name="Straight Arrow Connector 5"/>
          <p:cNvCxnSpPr/>
          <p:nvPr/>
        </p:nvCxnSpPr>
        <p:spPr>
          <a:xfrm>
            <a:off x="1143000" y="838200"/>
            <a:ext cx="1295400" cy="51054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486400" y="1882914"/>
            <a:ext cx="3429000" cy="707886"/>
          </a:xfrm>
          <a:prstGeom prst="rect">
            <a:avLst/>
          </a:prstGeom>
          <a:noFill/>
        </p:spPr>
        <p:txBody>
          <a:bodyPr wrap="square" rtlCol="0">
            <a:spAutoFit/>
          </a:bodyPr>
          <a:lstStyle/>
          <a:p>
            <a:r>
              <a:rPr lang="en-US" sz="2000" b="1" dirty="0" smtClean="0">
                <a:solidFill>
                  <a:schemeClr val="bg1"/>
                </a:solidFill>
              </a:rPr>
              <a:t>My friend Anastas Tasseff </a:t>
            </a:r>
          </a:p>
          <a:p>
            <a:r>
              <a:rPr lang="en-US" sz="2000" b="1" dirty="0" smtClean="0">
                <a:solidFill>
                  <a:schemeClr val="bg1"/>
                </a:solidFill>
              </a:rPr>
              <a:t>(Ernie)</a:t>
            </a:r>
            <a:endParaRPr lang="en-US" sz="2000" b="1" dirty="0">
              <a:solidFill>
                <a:schemeClr val="bg1"/>
              </a:solidFill>
            </a:endParaRPr>
          </a:p>
        </p:txBody>
      </p:sp>
      <p:cxnSp>
        <p:nvCxnSpPr>
          <p:cNvPr id="7" name="Straight Arrow Connector 6"/>
          <p:cNvCxnSpPr/>
          <p:nvPr/>
        </p:nvCxnSpPr>
        <p:spPr>
          <a:xfrm flipH="1">
            <a:off x="4724400" y="2562999"/>
            <a:ext cx="1295400" cy="1795417"/>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44423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Baby Boomer </a:t>
            </a:r>
            <a:r>
              <a:rPr lang="en-US" dirty="0"/>
              <a:t>G</a:t>
            </a:r>
            <a:r>
              <a:rPr lang="en-US" dirty="0" smtClean="0"/>
              <a:t>eneration</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Ø"/>
            </a:pPr>
            <a:r>
              <a:rPr lang="en-US" dirty="0" smtClean="0">
                <a:solidFill>
                  <a:schemeClr val="bg1"/>
                </a:solidFill>
              </a:rPr>
              <a:t>After WW II ended there was a pent up relief after the Great Depression and WW II and family's decided to have kids again.</a:t>
            </a:r>
          </a:p>
          <a:p>
            <a:pPr>
              <a:buFont typeface="Wingdings" panose="05000000000000000000" pitchFamily="2" charset="2"/>
              <a:buChar char="Ø"/>
            </a:pPr>
            <a:r>
              <a:rPr lang="en-US" dirty="0" smtClean="0">
                <a:solidFill>
                  <a:schemeClr val="bg1"/>
                </a:solidFill>
              </a:rPr>
              <a:t>Between the end of the war and the assassination of President Kennedy there were between 75.8 and 81.6 million babies born a record never equaled</a:t>
            </a:r>
          </a:p>
          <a:p>
            <a:pPr>
              <a:buFont typeface="Wingdings" panose="05000000000000000000" pitchFamily="2" charset="2"/>
              <a:buChar char="Ø"/>
            </a:pPr>
            <a:r>
              <a:rPr lang="en-US" dirty="0" smtClean="0">
                <a:solidFill>
                  <a:schemeClr val="bg1"/>
                </a:solidFill>
              </a:rPr>
              <a:t>The those born in 1945 were entering college in 1963 and were the ones that started the protests. By 1967 the colleges were 100% Baby Boomers </a:t>
            </a:r>
          </a:p>
          <a:p>
            <a:pPr>
              <a:buFont typeface="Wingdings" panose="05000000000000000000" pitchFamily="2" charset="2"/>
              <a:buChar char="Ø"/>
            </a:pPr>
            <a:r>
              <a:rPr lang="en-US" dirty="0" smtClean="0">
                <a:solidFill>
                  <a:schemeClr val="bg1"/>
                </a:solidFill>
              </a:rPr>
              <a:t>Many, but not all, of the Baby boomers were spoiled by their parents and became self centered thinking only about themselves hence they were also known as the  “Me Generation”</a:t>
            </a:r>
            <a:endParaRPr lang="en-US" dirty="0">
              <a:solidFill>
                <a:schemeClr val="bg1"/>
              </a:solidFill>
            </a:endParaRPr>
          </a:p>
        </p:txBody>
      </p:sp>
    </p:spTree>
    <p:extLst>
      <p:ext uri="{BB962C8B-B14F-4D97-AF65-F5344CB8AC3E}">
        <p14:creationId xmlns:p14="http://schemas.microsoft.com/office/powerpoint/2010/main" val="24492038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 for Questions</a:t>
            </a:r>
            <a:endParaRPr lang="en-US" dirty="0"/>
          </a:p>
        </p:txBody>
      </p:sp>
      <p:pic>
        <p:nvPicPr>
          <p:cNvPr id="5" name="Content Placeholder 3"/>
          <p:cNvPicPr>
            <a:picLocks noChangeAspect="1"/>
          </p:cNvPicPr>
          <p:nvPr/>
        </p:nvPicPr>
        <p:blipFill>
          <a:blip r:embed="rId2">
            <a:extLst>
              <a:ext uri="{BEBA8EAE-BF5A-486C-A8C5-ECC9F3942E4B}">
                <a14:imgProps xmlns:a14="http://schemas.microsoft.com/office/drawing/2010/main">
                  <a14:imgLayer r:embed="rId3">
                    <a14:imgEffect>
                      <a14:backgroundRemoval t="556" b="100000" l="278" r="100000">
                        <a14:foregroundMark x1="30833" y1="63333" x2="30833" y2="63333"/>
                        <a14:backgroundMark x1="4028" y1="19306" x2="4028" y2="19306"/>
                        <a14:backgroundMark x1="8611" y1="35833" x2="8611" y2="35833"/>
                      </a14:backgroundRemoval>
                    </a14:imgEffect>
                  </a14:imgLayer>
                </a14:imgProps>
              </a:ext>
              <a:ext uri="{28A0092B-C50C-407E-A947-70E740481C1C}">
                <a14:useLocalDpi xmlns:a14="http://schemas.microsoft.com/office/drawing/2010/main" val="0"/>
              </a:ext>
            </a:extLst>
          </a:blip>
          <a:stretch>
            <a:fillRect/>
          </a:stretch>
        </p:blipFill>
        <p:spPr>
          <a:xfrm>
            <a:off x="2217737" y="1600200"/>
            <a:ext cx="4708525" cy="4708525"/>
          </a:xfrm>
          <a:prstGeom prst="rect">
            <a:avLst/>
          </a:prstGeom>
        </p:spPr>
      </p:pic>
    </p:spTree>
    <p:extLst>
      <p:ext uri="{BB962C8B-B14F-4D97-AF65-F5344CB8AC3E}">
        <p14:creationId xmlns:p14="http://schemas.microsoft.com/office/powerpoint/2010/main" val="12059380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p:spPr>
        <p:txBody>
          <a:bodyPr>
            <a:noAutofit/>
          </a:bodyPr>
          <a:lstStyle/>
          <a:p>
            <a:r>
              <a:rPr lang="en-US" sz="3400" dirty="0" smtClean="0"/>
              <a:t>The 2nd Indochina War 1954 to 1964</a:t>
            </a:r>
            <a:endParaRPr lang="en-US" sz="3400"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solidFill>
                  <a:schemeClr val="bg1"/>
                </a:solidFill>
              </a:rPr>
              <a:t>Under Presidents Eisenhower and Kennedy US military advisors and money was sent to the South, the Republic of Vietnam (RVN) </a:t>
            </a:r>
          </a:p>
          <a:p>
            <a:pPr>
              <a:buFont typeface="Wingdings" panose="05000000000000000000" pitchFamily="2" charset="2"/>
              <a:buChar char="Ø"/>
            </a:pPr>
            <a:r>
              <a:rPr lang="en-US" dirty="0" smtClean="0">
                <a:solidFill>
                  <a:schemeClr val="bg1"/>
                </a:solidFill>
              </a:rPr>
              <a:t>The reason was the Domino Theory</a:t>
            </a:r>
          </a:p>
          <a:p>
            <a:pPr lvl="1">
              <a:buFont typeface="Wingdings" panose="05000000000000000000" pitchFamily="2" charset="2"/>
              <a:buChar char="Ø"/>
            </a:pPr>
            <a:r>
              <a:rPr lang="en-US" dirty="0" smtClean="0">
                <a:solidFill>
                  <a:schemeClr val="bg1"/>
                </a:solidFill>
              </a:rPr>
              <a:t> This belief was held by the political leaders of America and explained why Team Russia was at that time expanding so quickly </a:t>
            </a:r>
          </a:p>
          <a:p>
            <a:pPr lvl="1">
              <a:buFont typeface="Wingdings" panose="05000000000000000000" pitchFamily="2" charset="2"/>
              <a:buChar char="Ø"/>
            </a:pPr>
            <a:r>
              <a:rPr lang="en-US" dirty="0" smtClean="0">
                <a:solidFill>
                  <a:schemeClr val="bg1"/>
                </a:solidFill>
              </a:rPr>
              <a:t>The theory was that as one country fell the next one that boarded it would also </a:t>
            </a:r>
            <a:r>
              <a:rPr lang="en-US" dirty="0">
                <a:solidFill>
                  <a:schemeClr val="bg1"/>
                </a:solidFill>
              </a:rPr>
              <a:t>s</a:t>
            </a:r>
            <a:r>
              <a:rPr lang="en-US" dirty="0" smtClean="0">
                <a:solidFill>
                  <a:schemeClr val="bg1"/>
                </a:solidFill>
              </a:rPr>
              <a:t>oon fall.</a:t>
            </a:r>
          </a:p>
          <a:p>
            <a:pPr lvl="1">
              <a:buFont typeface="Wingdings" panose="05000000000000000000" pitchFamily="2" charset="2"/>
              <a:buChar char="Ø"/>
            </a:pPr>
            <a:r>
              <a:rPr lang="en-US" dirty="0" smtClean="0">
                <a:solidFill>
                  <a:schemeClr val="bg1"/>
                </a:solidFill>
              </a:rPr>
              <a:t>It was feared that most of Asia would soon be under Team Russia if not stopped</a:t>
            </a:r>
          </a:p>
        </p:txBody>
      </p:sp>
    </p:spTree>
    <p:extLst>
      <p:ext uri="{BB962C8B-B14F-4D97-AF65-F5344CB8AC3E}">
        <p14:creationId xmlns:p14="http://schemas.microsoft.com/office/powerpoint/2010/main" val="1251435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dirty="0" smtClean="0"/>
              <a:t>The Domino Effect</a:t>
            </a:r>
            <a:endParaRPr lang="en-US"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15277"/>
          <a:stretch/>
        </p:blipFill>
        <p:spPr>
          <a:xfrm>
            <a:off x="304800" y="1066800"/>
            <a:ext cx="8258014" cy="5577840"/>
          </a:xfrm>
        </p:spPr>
      </p:pic>
      <p:sp>
        <p:nvSpPr>
          <p:cNvPr id="3" name="TextBox 2"/>
          <p:cNvSpPr txBox="1"/>
          <p:nvPr/>
        </p:nvSpPr>
        <p:spPr>
          <a:xfrm>
            <a:off x="6019800" y="2667000"/>
            <a:ext cx="2286000" cy="923330"/>
          </a:xfrm>
          <a:prstGeom prst="rect">
            <a:avLst/>
          </a:prstGeom>
          <a:noFill/>
        </p:spPr>
        <p:txBody>
          <a:bodyPr wrap="square" rtlCol="0">
            <a:spAutoFit/>
          </a:bodyPr>
          <a:lstStyle/>
          <a:p>
            <a:r>
              <a:rPr lang="en-US" dirty="0" smtClean="0">
                <a:solidFill>
                  <a:schemeClr val="bg1"/>
                </a:solidFill>
              </a:rPr>
              <a:t>Special Forces Stopping the fall of the Dominos</a:t>
            </a:r>
            <a:endParaRPr lang="en-US" dirty="0">
              <a:solidFill>
                <a:schemeClr val="bg1"/>
              </a:solidFill>
            </a:endParaRPr>
          </a:p>
        </p:txBody>
      </p:sp>
      <p:cxnSp>
        <p:nvCxnSpPr>
          <p:cNvPr id="6" name="Straight Arrow Connector 5"/>
          <p:cNvCxnSpPr/>
          <p:nvPr/>
        </p:nvCxnSpPr>
        <p:spPr>
          <a:xfrm flipH="1">
            <a:off x="4572000" y="2895600"/>
            <a:ext cx="1447800" cy="4572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87830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 Advisors 1954 to 1964</a:t>
            </a:r>
            <a:endParaRPr lang="en-US" dirty="0"/>
          </a:p>
        </p:txBody>
      </p:sp>
      <p:sp>
        <p:nvSpPr>
          <p:cNvPr id="3" name="Content Placeholder 2"/>
          <p:cNvSpPr>
            <a:spLocks noGrp="1"/>
          </p:cNvSpPr>
          <p:nvPr>
            <p:ph idx="1"/>
          </p:nvPr>
        </p:nvSpPr>
        <p:spPr>
          <a:xfrm>
            <a:off x="3505200" y="1371600"/>
            <a:ext cx="5181600" cy="4937760"/>
          </a:xfrm>
        </p:spPr>
        <p:txBody>
          <a:bodyPr>
            <a:normAutofit lnSpcReduction="10000"/>
          </a:bodyPr>
          <a:lstStyle/>
          <a:p>
            <a:pPr>
              <a:buFont typeface="Wingdings" panose="05000000000000000000" pitchFamily="2" charset="2"/>
              <a:buChar char="Ø"/>
            </a:pPr>
            <a:r>
              <a:rPr lang="en-US" dirty="0" smtClean="0">
                <a:solidFill>
                  <a:schemeClr val="bg1"/>
                </a:solidFill>
              </a:rPr>
              <a:t>US Army Special Forces </a:t>
            </a:r>
            <a:r>
              <a:rPr lang="en-US" b="1" dirty="0" smtClean="0">
                <a:solidFill>
                  <a:srgbClr val="00B050"/>
                </a:solidFill>
              </a:rPr>
              <a:t>Green Berets</a:t>
            </a:r>
          </a:p>
          <a:p>
            <a:pPr>
              <a:buFont typeface="Wingdings" panose="05000000000000000000" pitchFamily="2" charset="2"/>
              <a:buChar char="Ø"/>
            </a:pPr>
            <a:r>
              <a:rPr lang="en-US" dirty="0" smtClean="0">
                <a:solidFill>
                  <a:schemeClr val="bg1"/>
                </a:solidFill>
              </a:rPr>
              <a:t> Advisors to the RVN mostly for training the Vietnamese</a:t>
            </a:r>
          </a:p>
          <a:p>
            <a:pPr>
              <a:buFont typeface="Wingdings" panose="05000000000000000000" pitchFamily="2" charset="2"/>
              <a:buChar char="Ø"/>
            </a:pPr>
            <a:r>
              <a:rPr lang="en-US" b="1" i="1" dirty="0" smtClean="0">
                <a:solidFill>
                  <a:schemeClr val="bg1"/>
                </a:solidFill>
              </a:rPr>
              <a:t>From </a:t>
            </a:r>
            <a:r>
              <a:rPr lang="en-US" b="1" i="1" dirty="0">
                <a:solidFill>
                  <a:schemeClr val="bg1"/>
                </a:solidFill>
              </a:rPr>
              <a:t>1954 though 1964 there were a total of </a:t>
            </a:r>
            <a:r>
              <a:rPr lang="en-US" b="1" i="1" dirty="0">
                <a:solidFill>
                  <a:srgbClr val="FF0000"/>
                </a:solidFill>
              </a:rPr>
              <a:t>435 military deaths</a:t>
            </a:r>
            <a:r>
              <a:rPr lang="en-US" b="1" i="1" dirty="0">
                <a:solidFill>
                  <a:schemeClr val="bg1"/>
                </a:solidFill>
              </a:rPr>
              <a:t> in Vietnam most </a:t>
            </a:r>
            <a:r>
              <a:rPr lang="en-US" b="1" i="1" dirty="0" smtClean="0">
                <a:solidFill>
                  <a:schemeClr val="bg1"/>
                </a:solidFill>
              </a:rPr>
              <a:t>but certainly not all of </a:t>
            </a:r>
            <a:r>
              <a:rPr lang="en-US" b="1" i="1" dirty="0">
                <a:solidFill>
                  <a:schemeClr val="bg1"/>
                </a:solidFill>
              </a:rPr>
              <a:t>them were from the 5th Special Forces Group (Airborne)  </a:t>
            </a:r>
          </a:p>
        </p:txBody>
      </p:sp>
      <p:pic>
        <p:nvPicPr>
          <p:cNvPr id="5130" name="Picture 10" descr="C:\Documents and Settings\Dave\Desktop\DR-70173.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foregroundMark x1="49330" y1="4462" x2="49330" y2="4462"/>
                        <a14:foregroundMark x1="37534" y1="83385" x2="37534" y2="83385"/>
                        <a14:foregroundMark x1="68633" y1="94154" x2="68633" y2="94154"/>
                        <a14:foregroundMark x1="63807" y1="81692" x2="63807" y2="81692"/>
                        <a14:foregroundMark x1="42091" y1="63077" x2="42091" y2="63077"/>
                        <a14:foregroundMark x1="29223" y1="24462" x2="29223" y2="24462"/>
                        <a14:foregroundMark x1="76676" y1="49231" x2="76676" y2="49231"/>
                        <a14:foregroundMark x1="22520" y1="42615" x2="22520" y2="42615"/>
                        <a14:foregroundMark x1="22788" y1="59692" x2="22788" y2="59692"/>
                        <a14:foregroundMark x1="19303" y1="67231" x2="19303" y2="67231"/>
                        <a14:backgroundMark x1="9383" y1="9538" x2="9383" y2="9538"/>
                      </a14:backgroundRemoval>
                    </a14:imgEffect>
                  </a14:imgLayer>
                </a14:imgProps>
              </a:ext>
              <a:ext uri="{28A0092B-C50C-407E-A947-70E740481C1C}">
                <a14:useLocalDpi xmlns:a14="http://schemas.microsoft.com/office/drawing/2010/main" val="0"/>
              </a:ext>
            </a:extLst>
          </a:blip>
          <a:srcRect/>
          <a:stretch>
            <a:fillRect/>
          </a:stretch>
        </p:blipFill>
        <p:spPr bwMode="auto">
          <a:xfrm>
            <a:off x="533400" y="1371600"/>
            <a:ext cx="2833688" cy="4938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85234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dirty="0" smtClean="0"/>
              <a:t>These are the Vietnamese we were fighting</a:t>
            </a:r>
            <a:endParaRPr lang="en-US" dirty="0"/>
          </a:p>
        </p:txBody>
      </p:sp>
      <p:pic>
        <p:nvPicPr>
          <p:cNvPr id="4" name="Content Placeholder 3"/>
          <p:cNvPicPr>
            <a:picLocks noGrp="1" noChangeAspect="1"/>
          </p:cNvPicPr>
          <p:nvPr>
            <p:ph idx="1"/>
          </p:nvPr>
        </p:nvPicPr>
        <p:blipFill rotWithShape="1">
          <a:blip r:embed="rId2">
            <a:extLst>
              <a:ext uri="{BEBA8EAE-BF5A-486C-A8C5-ECC9F3942E4B}">
                <a14:imgProps xmlns:a14="http://schemas.microsoft.com/office/drawing/2010/main">
                  <a14:imgLayer r:embed="rId3">
                    <a14:imgEffect>
                      <a14:backgroundRemoval t="0" b="89625" l="10313" r="80125">
                        <a14:foregroundMark x1="43688" y1="15875" x2="43688" y2="15875"/>
                        <a14:foregroundMark x1="47125" y1="16125" x2="47125" y2="16125"/>
                        <a14:foregroundMark x1="42438" y1="8875" x2="42438" y2="8875"/>
                        <a14:foregroundMark x1="48688" y1="13875" x2="48688" y2="13875"/>
                        <a14:foregroundMark x1="41313" y1="16125" x2="41313" y2="16125"/>
                        <a14:foregroundMark x1="43563" y1="6875" x2="43563" y2="6875"/>
                        <a14:foregroundMark x1="44625" y1="11625" x2="44625" y2="11625"/>
                        <a14:foregroundMark x1="44813" y1="10500" x2="44813" y2="10500"/>
                        <a14:foregroundMark x1="50625" y1="15875" x2="50625" y2="15875"/>
                        <a14:foregroundMark x1="52563" y1="16500" x2="52563" y2="16500"/>
                        <a14:foregroundMark x1="48250" y1="11375" x2="48250" y2="11375"/>
                        <a14:foregroundMark x1="47563" y1="12000" x2="47563" y2="12000"/>
                        <a14:foregroundMark x1="47313" y1="10750" x2="47313" y2="10750"/>
                        <a14:foregroundMark x1="44688" y1="8625" x2="44688" y2="8625"/>
                        <a14:foregroundMark x1="37438" y1="18875" x2="37438" y2="18875"/>
                        <a14:foregroundMark x1="37188" y1="22250" x2="37188" y2="22250"/>
                        <a14:foregroundMark x1="36938" y1="20125" x2="36938" y2="20125"/>
                        <a14:foregroundMark x1="36375" y1="24250" x2="36375" y2="24250"/>
                        <a14:foregroundMark x1="36375" y1="22250" x2="36375" y2="22250"/>
                        <a14:foregroundMark x1="36188" y1="19500" x2="36188" y2="19500"/>
                        <a14:foregroundMark x1="19563" y1="14750" x2="19563" y2="14750"/>
                        <a14:foregroundMark x1="18063" y1="18625" x2="18063" y2="18625"/>
                        <a14:foregroundMark x1="20125" y1="20875" x2="20125" y2="20875"/>
                        <a14:foregroundMark x1="22375" y1="17875" x2="22375" y2="17875"/>
                        <a14:foregroundMark x1="17938" y1="21125" x2="17938" y2="21125"/>
                        <a14:foregroundMark x1="19188" y1="24625" x2="19188" y2="24625"/>
                        <a14:foregroundMark x1="17250" y1="51500" x2="17250" y2="51500"/>
                        <a14:foregroundMark x1="16563" y1="27125" x2="16563" y2="27125"/>
                        <a14:foregroundMark x1="32063" y1="55125" x2="32063" y2="55125"/>
                        <a14:foregroundMark x1="29250" y1="51750" x2="29250" y2="51750"/>
                        <a14:foregroundMark x1="30562" y1="54875" x2="30562" y2="54875"/>
                        <a14:foregroundMark x1="31500" y1="54125" x2="31500" y2="54125"/>
                        <a14:foregroundMark x1="32188" y1="53500" x2="32188" y2="53500"/>
                        <a14:foregroundMark x1="32500" y1="55375" x2="32500" y2="55375"/>
                        <a14:foregroundMark x1="22250" y1="20125" x2="22250" y2="20125"/>
                        <a14:foregroundMark x1="8250" y1="67500" x2="8250" y2="67500"/>
                        <a14:foregroundMark x1="8063" y1="66625" x2="8063" y2="66625"/>
                        <a14:foregroundMark x1="19563" y1="85750" x2="19563" y2="85750"/>
                        <a14:foregroundMark x1="17938" y1="85750" x2="17938" y2="85750"/>
                        <a14:foregroundMark x1="14875" y1="85500" x2="14875" y2="85500"/>
                        <a14:foregroundMark x1="14063" y1="81500" x2="14063" y2="81500"/>
                        <a14:foregroundMark x1="29875" y1="88250" x2="29875" y2="88250"/>
                        <a14:foregroundMark x1="30000" y1="83500" x2="30000" y2="83500"/>
                        <a14:foregroundMark x1="71250" y1="27875" x2="71250" y2="27875"/>
                        <a14:foregroundMark x1="69563" y1="52125" x2="69563" y2="52125"/>
                        <a14:foregroundMark x1="68438" y1="59375" x2="68438" y2="59375"/>
                        <a14:foregroundMark x1="67375" y1="64375" x2="67375" y2="64375"/>
                        <a14:foregroundMark x1="63750" y1="68375" x2="63750" y2="68375"/>
                        <a14:foregroundMark x1="66688" y1="71125" x2="66688" y2="71125"/>
                        <a14:foregroundMark x1="70438" y1="83500" x2="70438" y2="83500"/>
                        <a14:foregroundMark x1="78688" y1="79250" x2="78688" y2="79250"/>
                        <a14:foregroundMark x1="77875" y1="88375" x2="77875" y2="88375"/>
                        <a14:foregroundMark x1="66063" y1="70000" x2="66063" y2="70000"/>
                        <a14:foregroundMark x1="69375" y1="66250" x2="69375" y2="66250"/>
                        <a14:foregroundMark x1="69000" y1="67875" x2="69000" y2="67875"/>
                        <a14:foregroundMark x1="68625" y1="69000" x2="68625" y2="69000"/>
                        <a14:foregroundMark x1="67938" y1="70625" x2="67938" y2="70625"/>
                        <a14:foregroundMark x1="67250" y1="71250" x2="67250" y2="71250"/>
                        <a14:foregroundMark x1="62563" y1="70125" x2="62563" y2="70125"/>
                        <a14:foregroundMark x1="61187" y1="71375" x2="61187" y2="71375"/>
                        <a14:foregroundMark x1="60813" y1="70750" x2="60813" y2="70750"/>
                        <a14:foregroundMark x1="64438" y1="67875" x2="64438" y2="67875"/>
                        <a14:foregroundMark x1="64938" y1="65750" x2="64938" y2="65750"/>
                        <a14:foregroundMark x1="64875" y1="67250" x2="64875" y2="67250"/>
                        <a14:foregroundMark x1="13375" y1="81375" x2="13375" y2="81375"/>
                        <a14:foregroundMark x1="12313" y1="74625" x2="12313" y2="74625"/>
                        <a14:foregroundMark x1="29375" y1="71750" x2="29375" y2="71750"/>
                        <a14:foregroundMark x1="29313" y1="69875" x2="29313" y2="69875"/>
                        <a14:foregroundMark x1="35688" y1="21250" x2="35688" y2="21250"/>
                        <a14:foregroundMark x1="66500" y1="86625" x2="66500" y2="86625"/>
                        <a14:foregroundMark x1="69563" y1="76875" x2="69563" y2="76875"/>
                        <a14:foregroundMark x1="69188" y1="76000" x2="69188" y2="76000"/>
                        <a14:foregroundMark x1="68750" y1="78500" x2="68750" y2="78500"/>
                        <a14:foregroundMark x1="68938" y1="75500" x2="68938" y2="75500"/>
                        <a14:foregroundMark x1="67563" y1="79750" x2="67563" y2="79750"/>
                        <a14:foregroundMark x1="70563" y1="76375" x2="70563" y2="76375"/>
                        <a14:foregroundMark x1="70188" y1="75500" x2="70188" y2="75500"/>
                        <a14:foregroundMark x1="68500" y1="77125" x2="68500" y2="77125"/>
                        <a14:foregroundMark x1="68125" y1="78250" x2="68125" y2="78250"/>
                        <a14:foregroundMark x1="67188" y1="81000" x2="67188" y2="81000"/>
                        <a14:foregroundMark x1="71688" y1="90250" x2="71688" y2="90250"/>
                        <a14:foregroundMark x1="73250" y1="90250" x2="73250" y2="90250"/>
                        <a14:foregroundMark x1="80688" y1="75625" x2="80688" y2="75625"/>
                        <a14:foregroundMark x1="80125" y1="69750" x2="80125" y2="69750"/>
                        <a14:foregroundMark x1="42000" y1="6625" x2="42000" y2="6625"/>
                        <a14:foregroundMark x1="41063" y1="6000" x2="41063" y2="6000"/>
                        <a14:foregroundMark x1="55625" y1="31250" x2="55625" y2="31250"/>
                        <a14:foregroundMark x1="52625" y1="30000" x2="52625" y2="30000"/>
                        <a14:foregroundMark x1="54250" y1="73125" x2="54250" y2="73125"/>
                        <a14:foregroundMark x1="55313" y1="74125" x2="55313" y2="74125"/>
                        <a14:foregroundMark x1="54250" y1="74625" x2="54250" y2="74625"/>
                        <a14:foregroundMark x1="54813" y1="72875" x2="54813" y2="72875"/>
                        <a14:foregroundMark x1="55563" y1="73500" x2="55563" y2="73500"/>
                        <a14:foregroundMark x1="20500" y1="26750" x2="20500" y2="26750"/>
                        <a14:foregroundMark x1="19438" y1="19375" x2="19438" y2="19375"/>
                        <a14:foregroundMark x1="17688" y1="17625" x2="17688" y2="17625"/>
                        <a14:foregroundMark x1="15687" y1="29000" x2="15687" y2="29000"/>
                        <a14:foregroundMark x1="18813" y1="31875" x2="18813" y2="31875"/>
                        <a14:foregroundMark x1="21438" y1="34875" x2="21438" y2="34875"/>
                        <a14:foregroundMark x1="13750" y1="57625" x2="13750" y2="57625"/>
                        <a14:foregroundMark x1="12063" y1="57000" x2="12063" y2="57000"/>
                        <a14:foregroundMark x1="10313" y1="68125" x2="10313" y2="68125"/>
                        <a14:foregroundMark x1="24625" y1="77375" x2="24625" y2="77375"/>
                        <a14:foregroundMark x1="25063" y1="84500" x2="25063" y2="84500"/>
                        <a14:foregroundMark x1="12000" y1="81375" x2="12000" y2="81375"/>
                        <a14:foregroundMark x1="19000" y1="82250" x2="19000" y2="82250"/>
                        <a14:foregroundMark x1="21750" y1="81875" x2="21750" y2="81875"/>
                        <a14:foregroundMark x1="26188" y1="83500" x2="26188" y2="83500"/>
                        <a14:foregroundMark x1="30438" y1="88375" x2="30438" y2="88375"/>
                        <a14:foregroundMark x1="28500" y1="87625" x2="28500" y2="87625"/>
                        <a14:foregroundMark x1="30125" y1="87000" x2="30125" y2="87000"/>
                        <a14:foregroundMark x1="30625" y1="87375" x2="30625" y2="87375"/>
                        <a14:foregroundMark x1="11063" y1="74000" x2="11063" y2="74000"/>
                        <a14:foregroundMark x1="12812" y1="74875" x2="12812" y2="74875"/>
                        <a14:foregroundMark x1="12812" y1="80875" x2="12812" y2="80875"/>
                        <a14:foregroundMark x1="11250" y1="80875" x2="11250" y2="80875"/>
                        <a14:foregroundMark x1="13313" y1="86000" x2="13313" y2="86000"/>
                        <a14:foregroundMark x1="26500" y1="58500" x2="26500" y2="58500"/>
                        <a14:foregroundMark x1="70875" y1="26625" x2="70875" y2="26625"/>
                        <a14:foregroundMark x1="73188" y1="34750" x2="73188" y2="34750"/>
                        <a14:foregroundMark x1="76938" y1="43625" x2="76938" y2="43625"/>
                        <a14:foregroundMark x1="78938" y1="71000" x2="78938" y2="71000"/>
                        <a14:foregroundMark x1="80125" y1="81875" x2="80125" y2="81875"/>
                        <a14:foregroundMark x1="70375" y1="88875" x2="70375" y2="88875"/>
                        <a14:foregroundMark x1="79188" y1="88375" x2="79188" y2="88375"/>
                        <a14:foregroundMark x1="78438" y1="88000" x2="78438" y2="88000"/>
                        <a14:foregroundMark x1="78563" y1="89625" x2="78563" y2="89625"/>
                        <a14:foregroundMark x1="47188" y1="58875" x2="47188" y2="58875"/>
                        <a14:foregroundMark x1="46813" y1="65750" x2="46813" y2="65750"/>
                        <a14:foregroundMark x1="46063" y1="64875" x2="46063" y2="64875"/>
                        <a14:foregroundMark x1="46938" y1="69125" x2="46938" y2="69125"/>
                        <a14:foregroundMark x1="46625" y1="68625" x2="46625" y2="68625"/>
                        <a14:foregroundMark x1="46188" y1="71375" x2="46188" y2="71375"/>
                        <a14:foregroundMark x1="45625" y1="76750" x2="45625" y2="76750"/>
                        <a14:foregroundMark x1="41688" y1="44625" x2="41688" y2="44625"/>
                        <a14:foregroundMark x1="41000" y1="40750" x2="41000" y2="40750"/>
                        <a14:foregroundMark x1="42438" y1="53500" x2="42438" y2="53500"/>
                        <a14:foregroundMark x1="39813" y1="50125" x2="39813" y2="50125"/>
                        <a14:foregroundMark x1="39188" y1="49625" x2="39188" y2="49625"/>
                        <a14:foregroundMark x1="38563" y1="49250" x2="38563" y2="49250"/>
                        <a14:foregroundMark x1="37875" y1="49125" x2="37875" y2="49125"/>
                        <a14:foregroundMark x1="37625" y1="51375" x2="37625" y2="51375"/>
                        <a14:foregroundMark x1="37813" y1="52875" x2="37813" y2="52875"/>
                        <a14:foregroundMark x1="51000" y1="51250" x2="51000" y2="51250"/>
                        <a14:foregroundMark x1="50938" y1="47875" x2="50938" y2="47875"/>
                        <a14:foregroundMark x1="51375" y1="43125" x2="51375" y2="43125"/>
                        <a14:foregroundMark x1="51313" y1="33750" x2="51313" y2="33750"/>
                        <a14:foregroundMark x1="51688" y1="32250" x2="51688" y2="32250"/>
                        <a14:foregroundMark x1="56063" y1="35250" x2="56063" y2="35250"/>
                        <a14:foregroundMark x1="55250" y1="32750" x2="55250" y2="32750"/>
                        <a14:foregroundMark x1="52563" y1="34250" x2="52563" y2="34250"/>
                        <a14:foregroundMark x1="53312" y1="63250" x2="53312" y2="63250"/>
                        <a14:foregroundMark x1="53375" y1="55875" x2="53375" y2="55875"/>
                        <a14:foregroundMark x1="44375" y1="67375" x2="44375" y2="67375"/>
                        <a14:foregroundMark x1="44000" y1="64500" x2="44000" y2="64500"/>
                        <a14:foregroundMark x1="39813" y1="42000" x2="39813" y2="42000"/>
                        <a14:foregroundMark x1="41000" y1="32500" x2="41000" y2="32500"/>
                        <a14:foregroundMark x1="39063" y1="31250" x2="39063" y2="31250"/>
                        <a14:foregroundMark x1="38625" y1="30500" x2="38625" y2="30500"/>
                        <a14:foregroundMark x1="38625" y1="32750" x2="38625" y2="32750"/>
                        <a14:foregroundMark x1="38250" y1="34125" x2="38250" y2="34125"/>
                        <a14:foregroundMark x1="41563" y1="66500" x2="41563" y2="66500"/>
                        <a14:foregroundMark x1="51625" y1="14875" x2="51625" y2="14875"/>
                        <a14:foregroundMark x1="53250" y1="16500" x2="53250" y2="16500"/>
                        <a14:foregroundMark x1="70563" y1="40250" x2="70563" y2="40250"/>
                        <a14:foregroundMark x1="37750" y1="40125" x2="37750" y2="40125"/>
                        <a14:foregroundMark x1="41063" y1="68875" x2="41063" y2="68875"/>
                        <a14:foregroundMark x1="40875" y1="64625" x2="40875" y2="64625"/>
                        <a14:foregroundMark x1="41250" y1="14500" x2="41250" y2="14500"/>
                        <a14:foregroundMark x1="40750" y1="14000" x2="40750" y2="14000"/>
                        <a14:backgroundMark x1="6688" y1="7500" x2="6688" y2="7500"/>
                        <a14:backgroundMark x1="10313" y1="17625" x2="10313" y2="17625"/>
                        <a14:backgroundMark x1="57188" y1="33125" x2="57188" y2="33125"/>
                        <a14:backgroundMark x1="57625" y1="51750" x2="57625" y2="51750"/>
                        <a14:backgroundMark x1="57375" y1="60250" x2="57375" y2="60250"/>
                        <a14:backgroundMark x1="38000" y1="1750" x2="38000" y2="1750"/>
                        <a14:backgroundMark x1="41063" y1="875" x2="41063" y2="875"/>
                        <a14:backgroundMark x1="55813" y1="18250" x2="55813" y2="18250"/>
                        <a14:backgroundMark x1="36000" y1="47750" x2="36000" y2="47750"/>
                        <a14:backgroundMark x1="36125" y1="50000" x2="36125" y2="50000"/>
                        <a14:backgroundMark x1="36000" y1="53375" x2="36000" y2="53375"/>
                        <a14:backgroundMark x1="37688" y1="55500" x2="37688" y2="55500"/>
                        <a14:backgroundMark x1="37250" y1="54000" x2="37250" y2="54000"/>
                        <a14:backgroundMark x1="55813" y1="13500" x2="55813" y2="13500"/>
                        <a14:backgroundMark x1="54625" y1="77250" x2="54625" y2="77250"/>
                        <a14:backgroundMark x1="57000" y1="74125" x2="57000" y2="74125"/>
                        <a14:backgroundMark x1="37188" y1="12625" x2="37188" y2="12625"/>
                        <a14:backgroundMark x1="38063" y1="9375" x2="38063" y2="9375"/>
                        <a14:backgroundMark x1="56188" y1="21250" x2="56188" y2="21250"/>
                        <a14:backgroundMark x1="37438" y1="15500" x2="37438" y2="15500"/>
                        <a14:backgroundMark x1="37625" y1="17250" x2="37625" y2="17250"/>
                        <a14:backgroundMark x1="54125" y1="31375" x2="54125" y2="31375"/>
                        <a14:backgroundMark x1="53375" y1="31625" x2="53375" y2="31625"/>
                        <a14:backgroundMark x1="36000" y1="56375" x2="36000" y2="56375"/>
                        <a14:backgroundMark x1="37750" y1="57625" x2="37750" y2="57625"/>
                        <a14:backgroundMark x1="36000" y1="71375" x2="36000" y2="71375"/>
                        <a14:backgroundMark x1="36563" y1="77750" x2="36563" y2="77750"/>
                        <a14:backgroundMark x1="38000" y1="77500" x2="38000" y2="77500"/>
                        <a14:backgroundMark x1="39688" y1="75875" x2="39688" y2="75875"/>
                        <a14:backgroundMark x1="39250" y1="77625" x2="39250" y2="77625"/>
                        <a14:backgroundMark x1="52438" y1="77125" x2="52438" y2="77125"/>
                        <a14:backgroundMark x1="57563" y1="71750" x2="57563" y2="71750"/>
                        <a14:backgroundMark x1="57563" y1="69125" x2="57563" y2="69125"/>
                        <a14:backgroundMark x1="36250" y1="43125" x2="36250" y2="43125"/>
                        <a14:backgroundMark x1="51563" y1="24125" x2="51563" y2="24125"/>
                        <a14:backgroundMark x1="57563" y1="53875" x2="57563" y2="53875"/>
                        <a14:backgroundMark x1="56875" y1="54625" x2="56875" y2="54625"/>
                        <a14:backgroundMark x1="57313" y1="56875" x2="57313" y2="56875"/>
                        <a14:backgroundMark x1="57188" y1="48500" x2="57188" y2="48500"/>
                        <a14:backgroundMark x1="56125" y1="47750" x2="56125" y2="47750"/>
                        <a14:backgroundMark x1="56250" y1="50375" x2="56250" y2="50375"/>
                        <a14:backgroundMark x1="36000" y1="35000" x2="36000" y2="35000"/>
                        <a14:backgroundMark x1="57250" y1="31875" x2="57250" y2="31875"/>
                        <a14:backgroundMark x1="36063" y1="59250" x2="36063" y2="59250"/>
                        <a14:backgroundMark x1="35875" y1="74250" x2="35875" y2="74250"/>
                        <a14:backgroundMark x1="41438" y1="77625" x2="41438" y2="77625"/>
                        <a14:backgroundMark x1="40438" y1="78000" x2="40438" y2="78000"/>
                        <a14:backgroundMark x1="42750" y1="77750" x2="42750" y2="77750"/>
                        <a14:backgroundMark x1="51688" y1="77500" x2="51688" y2="77500"/>
                        <a14:backgroundMark x1="51688" y1="76375" x2="51688" y2="76375"/>
                        <a14:backgroundMark x1="49188" y1="77500" x2="49188" y2="77500"/>
                        <a14:backgroundMark x1="50750" y1="77625" x2="50750" y2="77625"/>
                        <a14:backgroundMark x1="47063" y1="77500" x2="47063" y2="77500"/>
                        <a14:backgroundMark x1="57688" y1="50125" x2="57688" y2="50125"/>
                        <a14:backgroundMark x1="57563" y1="44125" x2="57563" y2="44125"/>
                        <a14:backgroundMark x1="57688" y1="41000" x2="57688" y2="41000"/>
                        <a14:backgroundMark x1="35875" y1="29875" x2="35875" y2="29875"/>
                        <a14:backgroundMark x1="57438" y1="67625" x2="57438" y2="67625"/>
                        <a14:backgroundMark x1="57438" y1="64750" x2="57438" y2="64750"/>
                        <a14:backgroundMark x1="56625" y1="61250" x2="56625" y2="61250"/>
                        <a14:backgroundMark x1="57563" y1="45875" x2="57563" y2="45875"/>
                        <a14:backgroundMark x1="57563" y1="38125" x2="57563" y2="38125"/>
                        <a14:backgroundMark x1="57750" y1="40000" x2="57750" y2="40000"/>
                        <a14:backgroundMark x1="57563" y1="36750" x2="57563" y2="36750"/>
                        <a14:backgroundMark x1="56813" y1="45000" x2="56813" y2="45000"/>
                        <a14:backgroundMark x1="57688" y1="42500" x2="57688" y2="42500"/>
                        <a14:backgroundMark x1="35875" y1="41250" x2="35875" y2="41250"/>
                        <a14:backgroundMark x1="35813" y1="33000" x2="35813" y2="33000"/>
                        <a14:backgroundMark x1="35813" y1="27500" x2="35813" y2="27500"/>
                        <a14:backgroundMark x1="35875" y1="62125" x2="35875" y2="62125"/>
                        <a14:backgroundMark x1="38563" y1="52625" x2="38563" y2="52625"/>
                        <a14:backgroundMark x1="38438" y1="50875" x2="38438" y2="50875"/>
                        <a14:backgroundMark x1="41625" y1="53000" x2="41625" y2="53000"/>
                        <a14:backgroundMark x1="38563" y1="47875" x2="38563" y2="47875"/>
                        <a14:backgroundMark x1="50750" y1="25500" x2="50750" y2="25500"/>
                        <a14:backgroundMark x1="40938" y1="77125" x2="40938" y2="77125"/>
                        <a14:backgroundMark x1="48500" y1="77625" x2="48500" y2="77625"/>
                        <a14:backgroundMark x1="50063" y1="77125" x2="50063" y2="77125"/>
                        <a14:backgroundMark x1="38375" y1="15125" x2="38375" y2="15125"/>
                        <a14:backgroundMark x1="50875" y1="28250" x2="50875" y2="28250"/>
                        <a14:backgroundMark x1="39813" y1="20750" x2="39813" y2="20750"/>
                        <a14:backgroundMark x1="39188" y1="15750" x2="39188" y2="15750"/>
                        <a14:backgroundMark x1="38750" y1="17875" x2="38750" y2="17875"/>
                        <a14:backgroundMark x1="36813" y1="18250" x2="36813" y2="18250"/>
                        <a14:backgroundMark x1="14563" y1="65250" x2="14563" y2="65250"/>
                        <a14:backgroundMark x1="11000" y1="58125" x2="11000" y2="58125"/>
                        <a14:backgroundMark x1="20125" y1="66375" x2="20125" y2="66375"/>
                        <a14:backgroundMark x1="74438" y1="69500" x2="74438" y2="69500"/>
                        <a14:backgroundMark x1="70000" y1="57375" x2="70000" y2="57375"/>
                        <a14:backgroundMark x1="25000" y1="69750" x2="25000" y2="69750"/>
                        <a14:backgroundMark x1="25875" y1="68375" x2="25875" y2="68375"/>
                        <a14:backgroundMark x1="27250" y1="68875" x2="27250" y2="68875"/>
                        <a14:backgroundMark x1="27750" y1="71625" x2="27750" y2="71625"/>
                        <a14:backgroundMark x1="27688" y1="74625" x2="27688" y2="74625"/>
                        <a14:backgroundMark x1="36875" y1="9500" x2="36875" y2="9500"/>
                        <a14:backgroundMark x1="38563" y1="12750" x2="38563" y2="12750"/>
                        <a14:backgroundMark x1="38000" y1="28250" x2="38000" y2="28250"/>
                        <a14:backgroundMark x1="45438" y1="9375" x2="45438" y2="9375"/>
                      </a14:backgroundRemoval>
                    </a14:imgEffect>
                  </a14:imgLayer>
                </a14:imgProps>
              </a:ext>
              <a:ext uri="{28A0092B-C50C-407E-A947-70E740481C1C}">
                <a14:useLocalDpi xmlns:a14="http://schemas.microsoft.com/office/drawing/2010/main" val="0"/>
              </a:ext>
            </a:extLst>
          </a:blip>
          <a:stretch/>
        </p:blipFill>
        <p:spPr>
          <a:xfrm>
            <a:off x="457200" y="1897062"/>
            <a:ext cx="8229600" cy="4114800"/>
          </a:xfrm>
        </p:spPr>
      </p:pic>
      <p:sp>
        <p:nvSpPr>
          <p:cNvPr id="3" name="TextBox 2"/>
          <p:cNvSpPr txBox="1"/>
          <p:nvPr/>
        </p:nvSpPr>
        <p:spPr>
          <a:xfrm>
            <a:off x="2209800" y="1451000"/>
            <a:ext cx="1295400" cy="369332"/>
          </a:xfrm>
          <a:prstGeom prst="rect">
            <a:avLst/>
          </a:prstGeom>
          <a:noFill/>
        </p:spPr>
        <p:txBody>
          <a:bodyPr wrap="square" rtlCol="0">
            <a:spAutoFit/>
          </a:bodyPr>
          <a:lstStyle/>
          <a:p>
            <a:r>
              <a:rPr lang="en-US" b="1" dirty="0" smtClean="0">
                <a:solidFill>
                  <a:schemeClr val="bg1"/>
                </a:solidFill>
              </a:rPr>
              <a:t>Vet Cong</a:t>
            </a:r>
            <a:endParaRPr lang="en-US" b="1" dirty="0">
              <a:solidFill>
                <a:schemeClr val="bg1"/>
              </a:solidFill>
            </a:endParaRPr>
          </a:p>
        </p:txBody>
      </p:sp>
      <p:cxnSp>
        <p:nvCxnSpPr>
          <p:cNvPr id="6" name="Straight Arrow Connector 5"/>
          <p:cNvCxnSpPr/>
          <p:nvPr/>
        </p:nvCxnSpPr>
        <p:spPr>
          <a:xfrm>
            <a:off x="3352800" y="1752600"/>
            <a:ext cx="914400" cy="107526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2838916" y="4419600"/>
            <a:ext cx="1504484" cy="15390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419600" y="5773956"/>
            <a:ext cx="1295400" cy="369332"/>
          </a:xfrm>
          <a:prstGeom prst="rect">
            <a:avLst/>
          </a:prstGeom>
          <a:noFill/>
        </p:spPr>
        <p:txBody>
          <a:bodyPr wrap="square" rtlCol="0">
            <a:spAutoFit/>
          </a:bodyPr>
          <a:lstStyle/>
          <a:p>
            <a:r>
              <a:rPr lang="en-US" b="1" dirty="0" smtClean="0">
                <a:solidFill>
                  <a:schemeClr val="bg1"/>
                </a:solidFill>
              </a:rPr>
              <a:t>NVA</a:t>
            </a:r>
            <a:endParaRPr lang="en-US" b="1" dirty="0">
              <a:solidFill>
                <a:schemeClr val="bg1"/>
              </a:solidFill>
            </a:endParaRPr>
          </a:p>
        </p:txBody>
      </p:sp>
      <p:cxnSp>
        <p:nvCxnSpPr>
          <p:cNvPr id="15" name="Straight Arrow Connector 14"/>
          <p:cNvCxnSpPr/>
          <p:nvPr/>
        </p:nvCxnSpPr>
        <p:spPr>
          <a:xfrm flipV="1">
            <a:off x="5181600" y="5189112"/>
            <a:ext cx="1828800" cy="76951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56757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 Advisors 1954 to 1964</a:t>
            </a:r>
          </a:p>
        </p:txBody>
      </p:sp>
      <p:sp>
        <p:nvSpPr>
          <p:cNvPr id="3" name="Content Placeholder 2"/>
          <p:cNvSpPr>
            <a:spLocks noGrp="1"/>
          </p:cNvSpPr>
          <p:nvPr>
            <p:ph idx="1"/>
          </p:nvPr>
        </p:nvSpPr>
        <p:spPr>
          <a:xfrm>
            <a:off x="4205288" y="1600200"/>
            <a:ext cx="4481512" cy="4709160"/>
          </a:xfrm>
        </p:spPr>
        <p:txBody>
          <a:bodyPr>
            <a:normAutofit fontScale="85000" lnSpcReduction="20000"/>
          </a:bodyPr>
          <a:lstStyle/>
          <a:p>
            <a:pPr>
              <a:buFont typeface="Wingdings" panose="05000000000000000000" pitchFamily="2" charset="2"/>
              <a:buChar char="Ø"/>
            </a:pPr>
            <a:r>
              <a:rPr lang="en-US" dirty="0" smtClean="0">
                <a:solidFill>
                  <a:schemeClr val="bg1"/>
                </a:solidFill>
              </a:rPr>
              <a:t>Through 1964 few in the US knew much about Vietnam</a:t>
            </a:r>
          </a:p>
          <a:p>
            <a:pPr>
              <a:buFont typeface="Wingdings" panose="05000000000000000000" pitchFamily="2" charset="2"/>
              <a:buChar char="Ø"/>
            </a:pPr>
            <a:r>
              <a:rPr lang="en-US" dirty="0" smtClean="0">
                <a:solidFill>
                  <a:schemeClr val="bg1"/>
                </a:solidFill>
              </a:rPr>
              <a:t>Times were very good everyone </a:t>
            </a:r>
            <a:r>
              <a:rPr lang="en-US" dirty="0">
                <a:solidFill>
                  <a:schemeClr val="bg1"/>
                </a:solidFill>
              </a:rPr>
              <a:t>had good jobs </a:t>
            </a:r>
            <a:r>
              <a:rPr lang="en-US" dirty="0" smtClean="0">
                <a:solidFill>
                  <a:schemeClr val="bg1"/>
                </a:solidFill>
              </a:rPr>
              <a:t>or was in college</a:t>
            </a:r>
          </a:p>
          <a:p>
            <a:pPr>
              <a:buFont typeface="Wingdings" panose="05000000000000000000" pitchFamily="2" charset="2"/>
              <a:buChar char="Ø"/>
            </a:pPr>
            <a:r>
              <a:rPr lang="en-US" b="1" dirty="0" smtClean="0">
                <a:solidFill>
                  <a:schemeClr val="bg1"/>
                </a:solidFill>
              </a:rPr>
              <a:t>Happy Days - sitcom</a:t>
            </a:r>
          </a:p>
          <a:p>
            <a:pPr>
              <a:buFont typeface="Wingdings" panose="05000000000000000000" pitchFamily="2" charset="2"/>
              <a:buChar char="Ø"/>
            </a:pPr>
            <a:r>
              <a:rPr lang="en-US" b="1" dirty="0">
                <a:solidFill>
                  <a:schemeClr val="bg1"/>
                </a:solidFill>
              </a:rPr>
              <a:t>American </a:t>
            </a:r>
            <a:r>
              <a:rPr lang="en-US" b="1" dirty="0" smtClean="0">
                <a:solidFill>
                  <a:schemeClr val="bg1"/>
                </a:solidFill>
              </a:rPr>
              <a:t>Graffiti - movie</a:t>
            </a:r>
            <a:endParaRPr lang="en-US" dirty="0" smtClean="0">
              <a:solidFill>
                <a:schemeClr val="bg1"/>
              </a:solidFill>
            </a:endParaRPr>
          </a:p>
          <a:p>
            <a:pPr>
              <a:buFont typeface="Wingdings" panose="05000000000000000000" pitchFamily="2" charset="2"/>
              <a:buChar char="Ø"/>
            </a:pPr>
            <a:r>
              <a:rPr lang="en-US" dirty="0" smtClean="0">
                <a:solidFill>
                  <a:schemeClr val="bg1"/>
                </a:solidFill>
              </a:rPr>
              <a:t>But the conflict in Vietnam was  heating up as the North was Sending troops and supplies to the south on what was known as </a:t>
            </a:r>
            <a:r>
              <a:rPr lang="en-US" dirty="0">
                <a:solidFill>
                  <a:schemeClr val="bg1"/>
                </a:solidFill>
              </a:rPr>
              <a:t>the </a:t>
            </a:r>
            <a:r>
              <a:rPr lang="en-US" b="1" dirty="0">
                <a:solidFill>
                  <a:schemeClr val="bg1"/>
                </a:solidFill>
              </a:rPr>
              <a:t>Hồ Chí Minh </a:t>
            </a:r>
            <a:r>
              <a:rPr lang="en-US" b="1" dirty="0" smtClean="0">
                <a:solidFill>
                  <a:schemeClr val="bg1"/>
                </a:solidFill>
              </a:rPr>
              <a:t>trail</a:t>
            </a:r>
            <a:endParaRPr lang="en-US" b="1" dirty="0">
              <a:solidFill>
                <a:schemeClr val="bg1"/>
              </a:solidFill>
            </a:endParaRPr>
          </a:p>
        </p:txBody>
      </p:sp>
      <p:pic>
        <p:nvPicPr>
          <p:cNvPr id="6146" name="Picture 2" descr="C:\Documents and Settings\Dave\Desktop\250px-Enemy_situation,_early_196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69513"/>
            <a:ext cx="3824288" cy="4772392"/>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1981200" y="2209800"/>
            <a:ext cx="2667000" cy="3581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70693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 Advisors 1954 to 1964</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solidFill>
                  <a:schemeClr val="bg1"/>
                </a:solidFill>
              </a:rPr>
              <a:t>The draft during Vietnam</a:t>
            </a:r>
          </a:p>
          <a:p>
            <a:pPr lvl="1">
              <a:buFont typeface="Wingdings" panose="05000000000000000000" pitchFamily="2" charset="2"/>
              <a:buChar char="Ø"/>
            </a:pPr>
            <a:r>
              <a:rPr lang="en-US" dirty="0" smtClean="0">
                <a:solidFill>
                  <a:schemeClr val="bg1"/>
                </a:solidFill>
              </a:rPr>
              <a:t>By the end of the war a total </a:t>
            </a:r>
            <a:r>
              <a:rPr lang="en-US" dirty="0">
                <a:solidFill>
                  <a:schemeClr val="bg1"/>
                </a:solidFill>
              </a:rPr>
              <a:t>of 2,709,918 </a:t>
            </a:r>
            <a:r>
              <a:rPr lang="en-US" dirty="0" smtClean="0">
                <a:solidFill>
                  <a:schemeClr val="bg1"/>
                </a:solidFill>
              </a:rPr>
              <a:t>American </a:t>
            </a:r>
            <a:r>
              <a:rPr lang="en-US" dirty="0">
                <a:solidFill>
                  <a:schemeClr val="bg1"/>
                </a:solidFill>
              </a:rPr>
              <a:t>military served in </a:t>
            </a:r>
            <a:r>
              <a:rPr lang="en-US" dirty="0" smtClean="0">
                <a:solidFill>
                  <a:schemeClr val="bg1"/>
                </a:solidFill>
              </a:rPr>
              <a:t>Vietnam</a:t>
            </a:r>
          </a:p>
          <a:p>
            <a:pPr lvl="1">
              <a:buFont typeface="Wingdings" panose="05000000000000000000" pitchFamily="2" charset="2"/>
              <a:buChar char="Ø"/>
            </a:pPr>
            <a:r>
              <a:rPr lang="en-US" dirty="0" smtClean="0">
                <a:solidFill>
                  <a:schemeClr val="bg1"/>
                </a:solidFill>
              </a:rPr>
              <a:t>Up to 1964 most of those in Vietnam were professional or Regular Army (RA) </a:t>
            </a:r>
          </a:p>
          <a:p>
            <a:pPr lvl="1">
              <a:buFont typeface="Wingdings" panose="05000000000000000000" pitchFamily="2" charset="2"/>
              <a:buChar char="Ø"/>
            </a:pPr>
            <a:r>
              <a:rPr lang="en-US" dirty="0" smtClean="0">
                <a:solidFill>
                  <a:schemeClr val="bg1"/>
                </a:solidFill>
              </a:rPr>
              <a:t>After 1964 more and more were drafted (US) such that by the end of the war 648,500 </a:t>
            </a:r>
            <a:r>
              <a:rPr lang="en-US" dirty="0">
                <a:solidFill>
                  <a:schemeClr val="bg1"/>
                </a:solidFill>
              </a:rPr>
              <a:t>or 25% of those that served in </a:t>
            </a:r>
            <a:r>
              <a:rPr lang="en-US" dirty="0" smtClean="0">
                <a:solidFill>
                  <a:schemeClr val="bg1"/>
                </a:solidFill>
              </a:rPr>
              <a:t>Vietnam had been drafted </a:t>
            </a:r>
          </a:p>
          <a:p>
            <a:pPr lvl="1">
              <a:buFont typeface="Wingdings" panose="05000000000000000000" pitchFamily="2" charset="2"/>
              <a:buChar char="Ø"/>
            </a:pPr>
            <a:r>
              <a:rPr lang="en-US" sz="2600" b="1" i="1" dirty="0" smtClean="0">
                <a:solidFill>
                  <a:schemeClr val="bg1"/>
                </a:solidFill>
              </a:rPr>
              <a:t>At the end of </a:t>
            </a:r>
            <a:r>
              <a:rPr lang="en-US" sz="2600" b="1" i="1" dirty="0">
                <a:solidFill>
                  <a:schemeClr val="bg1"/>
                </a:solidFill>
              </a:rPr>
              <a:t>1964 there were only 23,310 military troops </a:t>
            </a:r>
            <a:r>
              <a:rPr lang="en-US" sz="2600" b="1" i="1" dirty="0" smtClean="0">
                <a:solidFill>
                  <a:schemeClr val="bg1"/>
                </a:solidFill>
              </a:rPr>
              <a:t>(Advisors) in </a:t>
            </a:r>
            <a:r>
              <a:rPr lang="en-US" sz="2600" b="1" i="1" dirty="0">
                <a:solidFill>
                  <a:schemeClr val="bg1"/>
                </a:solidFill>
              </a:rPr>
              <a:t>Vietnam and only </a:t>
            </a:r>
            <a:r>
              <a:rPr lang="en-US" sz="2600" b="1" i="1" dirty="0">
                <a:solidFill>
                  <a:srgbClr val="FF0000"/>
                </a:solidFill>
              </a:rPr>
              <a:t>236 were killed that year</a:t>
            </a:r>
          </a:p>
          <a:p>
            <a:pPr lvl="1">
              <a:buFont typeface="Wingdings" panose="05000000000000000000" pitchFamily="2" charset="2"/>
              <a:buChar char="Ø"/>
            </a:pPr>
            <a:endParaRPr lang="en-US" sz="2800" b="1" i="1" dirty="0">
              <a:solidFill>
                <a:schemeClr val="bg1"/>
              </a:solidFill>
            </a:endParaRPr>
          </a:p>
          <a:p>
            <a:pPr lvl="1"/>
            <a:endParaRPr lang="en-US" dirty="0" smtClean="0"/>
          </a:p>
          <a:p>
            <a:pPr lvl="1"/>
            <a:endParaRPr lang="en-US" dirty="0"/>
          </a:p>
        </p:txBody>
      </p:sp>
    </p:spTree>
    <p:extLst>
      <p:ext uri="{BB962C8B-B14F-4D97-AF65-F5344CB8AC3E}">
        <p14:creationId xmlns:p14="http://schemas.microsoft.com/office/powerpoint/2010/main" val="13840879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 for Questions</a:t>
            </a:r>
            <a:endParaRPr lang="en-US" dirty="0"/>
          </a:p>
        </p:txBody>
      </p:sp>
      <p:pic>
        <p:nvPicPr>
          <p:cNvPr id="5"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ackgroundRemoval t="556" b="100000" l="278" r="100000">
                        <a14:foregroundMark x1="30833" y1="63333" x2="30833" y2="63333"/>
                        <a14:backgroundMark x1="4028" y1="19306" x2="4028" y2="19306"/>
                        <a14:backgroundMark x1="8611" y1="35833" x2="8611" y2="35833"/>
                      </a14:backgroundRemoval>
                    </a14:imgEffect>
                  </a14:imgLayer>
                </a14:imgProps>
              </a:ext>
              <a:ext uri="{28A0092B-C50C-407E-A947-70E740481C1C}">
                <a14:useLocalDpi xmlns:a14="http://schemas.microsoft.com/office/drawing/2010/main" val="0"/>
              </a:ext>
            </a:extLst>
          </a:blip>
          <a:stretch>
            <a:fillRect/>
          </a:stretch>
        </p:blipFill>
        <p:spPr>
          <a:xfrm>
            <a:off x="2217737" y="1600200"/>
            <a:ext cx="4708525" cy="4708525"/>
          </a:xfrm>
        </p:spPr>
      </p:pic>
    </p:spTree>
    <p:extLst>
      <p:ext uri="{BB962C8B-B14F-4D97-AF65-F5344CB8AC3E}">
        <p14:creationId xmlns:p14="http://schemas.microsoft.com/office/powerpoint/2010/main" val="24501704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Combat 1964 to 1973</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solidFill>
                  <a:schemeClr val="bg1"/>
                </a:solidFill>
              </a:rPr>
              <a:t>During August 2</a:t>
            </a:r>
            <a:r>
              <a:rPr lang="en-US" baseline="30000" dirty="0" smtClean="0">
                <a:solidFill>
                  <a:schemeClr val="bg1"/>
                </a:solidFill>
              </a:rPr>
              <a:t>nd</a:t>
            </a:r>
            <a:r>
              <a:rPr lang="en-US" dirty="0" smtClean="0">
                <a:solidFill>
                  <a:schemeClr val="bg1"/>
                </a:solidFill>
              </a:rPr>
              <a:t> and 4</a:t>
            </a:r>
            <a:r>
              <a:rPr lang="en-US" baseline="30000" dirty="0" smtClean="0">
                <a:solidFill>
                  <a:schemeClr val="bg1"/>
                </a:solidFill>
              </a:rPr>
              <a:t>th</a:t>
            </a:r>
            <a:r>
              <a:rPr lang="en-US" dirty="0" smtClean="0">
                <a:solidFill>
                  <a:schemeClr val="bg1"/>
                </a:solidFill>
              </a:rPr>
              <a:t> of 1964 an incident happened in the Gulf of Tonkin  where it was claimed that US War Ships were fired at</a:t>
            </a:r>
          </a:p>
          <a:p>
            <a:pPr>
              <a:buFont typeface="Wingdings" panose="05000000000000000000" pitchFamily="2" charset="2"/>
              <a:buChar char="Ø"/>
            </a:pPr>
            <a:r>
              <a:rPr lang="en-US" dirty="0" smtClean="0">
                <a:solidFill>
                  <a:schemeClr val="bg1"/>
                </a:solidFill>
              </a:rPr>
              <a:t>Then President Johnson (LBJ), for reasons yet unknown, asked congress for support to go to war and it was granted on August 10</a:t>
            </a:r>
            <a:r>
              <a:rPr lang="en-US" baseline="30000" dirty="0" smtClean="0">
                <a:solidFill>
                  <a:schemeClr val="bg1"/>
                </a:solidFill>
              </a:rPr>
              <a:t>th</a:t>
            </a:r>
            <a:r>
              <a:rPr lang="en-US" dirty="0" smtClean="0">
                <a:solidFill>
                  <a:schemeClr val="bg1"/>
                </a:solidFill>
              </a:rPr>
              <a:t> </a:t>
            </a:r>
          </a:p>
          <a:p>
            <a:pPr>
              <a:buFont typeface="Wingdings" panose="05000000000000000000" pitchFamily="2" charset="2"/>
              <a:buChar char="Ø"/>
            </a:pPr>
            <a:r>
              <a:rPr lang="en-US" b="1" dirty="0" smtClean="0">
                <a:solidFill>
                  <a:schemeClr val="bg1"/>
                </a:solidFill>
              </a:rPr>
              <a:t>At this point the US found itself in a proxy war with Team </a:t>
            </a:r>
            <a:r>
              <a:rPr lang="en-US" b="1" dirty="0">
                <a:solidFill>
                  <a:schemeClr val="bg1"/>
                </a:solidFill>
              </a:rPr>
              <a:t>R</a:t>
            </a:r>
            <a:r>
              <a:rPr lang="en-US" b="1" dirty="0" smtClean="0">
                <a:solidFill>
                  <a:schemeClr val="bg1"/>
                </a:solidFill>
              </a:rPr>
              <a:t>ussia and a new player Team China who were </a:t>
            </a:r>
            <a:r>
              <a:rPr lang="en-US" b="1" dirty="0" smtClean="0">
                <a:solidFill>
                  <a:schemeClr val="bg1"/>
                </a:solidFill>
              </a:rPr>
              <a:t>both supporting </a:t>
            </a:r>
            <a:r>
              <a:rPr lang="en-US" b="1" dirty="0" smtClean="0">
                <a:solidFill>
                  <a:schemeClr val="bg1"/>
                </a:solidFill>
              </a:rPr>
              <a:t>the North and their Proxy in the south the Viet Cong</a:t>
            </a:r>
            <a:endParaRPr lang="en-US" b="1" dirty="0">
              <a:solidFill>
                <a:schemeClr val="bg1"/>
              </a:solidFill>
            </a:endParaRPr>
          </a:p>
        </p:txBody>
      </p:sp>
    </p:spTree>
    <p:extLst>
      <p:ext uri="{BB962C8B-B14F-4D97-AF65-F5344CB8AC3E}">
        <p14:creationId xmlns:p14="http://schemas.microsoft.com/office/powerpoint/2010/main" val="18480324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Combat 1964 to 1973</a:t>
            </a:r>
          </a:p>
        </p:txBody>
      </p:sp>
      <p:sp>
        <p:nvSpPr>
          <p:cNvPr id="3" name="Content Placeholder 2"/>
          <p:cNvSpPr>
            <a:spLocks noGrp="1"/>
          </p:cNvSpPr>
          <p:nvPr>
            <p:ph idx="1"/>
          </p:nvPr>
        </p:nvSpPr>
        <p:spPr>
          <a:xfrm>
            <a:off x="457200" y="1447800"/>
            <a:ext cx="8229600" cy="4861560"/>
          </a:xfrm>
        </p:spPr>
        <p:txBody>
          <a:bodyPr>
            <a:normAutofit fontScale="92500" lnSpcReduction="10000"/>
          </a:bodyPr>
          <a:lstStyle/>
          <a:p>
            <a:pPr>
              <a:buFont typeface="Wingdings" panose="05000000000000000000" pitchFamily="2" charset="2"/>
              <a:buChar char="Ø"/>
            </a:pPr>
            <a:r>
              <a:rPr lang="en-US" dirty="0" smtClean="0">
                <a:solidFill>
                  <a:schemeClr val="bg1"/>
                </a:solidFill>
              </a:rPr>
              <a:t>On 13 February 1965 LBJ authorized an air assault on North Vietnam called Rolling Thunder  </a:t>
            </a:r>
          </a:p>
          <a:p>
            <a:pPr>
              <a:buFont typeface="Wingdings" panose="05000000000000000000" pitchFamily="2" charset="2"/>
              <a:buChar char="Ø"/>
            </a:pPr>
            <a:r>
              <a:rPr lang="en-US" dirty="0" smtClean="0">
                <a:solidFill>
                  <a:schemeClr val="bg1"/>
                </a:solidFill>
              </a:rPr>
              <a:t>On 8 March 1965 the first elements of the Marines were in Vietnam at Da Nang</a:t>
            </a:r>
          </a:p>
          <a:p>
            <a:pPr>
              <a:buFont typeface="Wingdings" panose="05000000000000000000" pitchFamily="2" charset="2"/>
              <a:buChar char="Ø"/>
            </a:pPr>
            <a:r>
              <a:rPr lang="en-US" dirty="0" smtClean="0">
                <a:solidFill>
                  <a:schemeClr val="bg1"/>
                </a:solidFill>
              </a:rPr>
              <a:t>On 18 April 1965 the “Baby Boomers” started the first protests about the war (and the draft)</a:t>
            </a:r>
          </a:p>
          <a:p>
            <a:pPr>
              <a:buFont typeface="Wingdings" panose="05000000000000000000" pitchFamily="2" charset="2"/>
              <a:buChar char="Ø"/>
            </a:pPr>
            <a:r>
              <a:rPr lang="en-US" dirty="0" smtClean="0">
                <a:solidFill>
                  <a:schemeClr val="bg1"/>
                </a:solidFill>
              </a:rPr>
              <a:t>On 5 May 1965 the 173</a:t>
            </a:r>
            <a:r>
              <a:rPr lang="en-US" baseline="30000" dirty="0" smtClean="0">
                <a:solidFill>
                  <a:schemeClr val="bg1"/>
                </a:solidFill>
              </a:rPr>
              <a:t>rd</a:t>
            </a:r>
            <a:r>
              <a:rPr lang="en-US" dirty="0" smtClean="0">
                <a:solidFill>
                  <a:schemeClr val="bg1"/>
                </a:solidFill>
              </a:rPr>
              <a:t> Airborne Brigade arrived in </a:t>
            </a:r>
            <a:r>
              <a:rPr lang="en-US" dirty="0">
                <a:solidFill>
                  <a:schemeClr val="bg1"/>
                </a:solidFill>
              </a:rPr>
              <a:t>Biên </a:t>
            </a:r>
            <a:r>
              <a:rPr lang="en-US" dirty="0" smtClean="0">
                <a:solidFill>
                  <a:schemeClr val="bg1"/>
                </a:solidFill>
              </a:rPr>
              <a:t>Hòa</a:t>
            </a:r>
          </a:p>
          <a:p>
            <a:pPr>
              <a:buFont typeface="Wingdings" panose="05000000000000000000" pitchFamily="2" charset="2"/>
              <a:buChar char="Ø"/>
            </a:pPr>
            <a:r>
              <a:rPr lang="en-US" sz="3000" b="1" dirty="0" smtClean="0">
                <a:solidFill>
                  <a:srgbClr val="FF0000"/>
                </a:solidFill>
              </a:rPr>
              <a:t>We were now in a real ground war in Asia</a:t>
            </a:r>
          </a:p>
          <a:p>
            <a:pPr>
              <a:buFont typeface="Wingdings" panose="05000000000000000000" pitchFamily="2" charset="2"/>
              <a:buChar char="Ø"/>
            </a:pPr>
            <a:r>
              <a:rPr lang="en-US" b="1" i="1" dirty="0" smtClean="0">
                <a:solidFill>
                  <a:schemeClr val="bg1"/>
                </a:solidFill>
              </a:rPr>
              <a:t>By the end of 1965 there were 184,314 American troops in Vietnam and </a:t>
            </a:r>
            <a:r>
              <a:rPr lang="en-US" b="1" i="1" dirty="0" smtClean="0">
                <a:solidFill>
                  <a:srgbClr val="FF0000"/>
                </a:solidFill>
              </a:rPr>
              <a:t>1,928 more had been killed </a:t>
            </a:r>
            <a:endParaRPr lang="en-US" b="1" i="1" dirty="0">
              <a:solidFill>
                <a:srgbClr val="FF0000"/>
              </a:solidFill>
            </a:endParaRPr>
          </a:p>
        </p:txBody>
      </p:sp>
    </p:spTree>
    <p:extLst>
      <p:ext uri="{BB962C8B-B14F-4D97-AF65-F5344CB8AC3E}">
        <p14:creationId xmlns:p14="http://schemas.microsoft.com/office/powerpoint/2010/main" val="14631459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Combat 1964 to 1973</a:t>
            </a: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solidFill>
                  <a:schemeClr val="bg1"/>
                </a:solidFill>
              </a:rPr>
              <a:t>In June of 1965 I graduated from Ohio University and almost immediately got my Draft notice</a:t>
            </a:r>
            <a:endParaRPr lang="en-US" dirty="0">
              <a:solidFill>
                <a:schemeClr val="bg1"/>
              </a:solidFill>
            </a:endParaRPr>
          </a:p>
          <a:p>
            <a:pPr>
              <a:buFont typeface="Wingdings" panose="05000000000000000000" pitchFamily="2" charset="2"/>
              <a:buChar char="Ø"/>
            </a:pPr>
            <a:r>
              <a:rPr lang="en-US" dirty="0" smtClean="0">
                <a:solidFill>
                  <a:schemeClr val="bg1"/>
                </a:solidFill>
              </a:rPr>
              <a:t>After taking the pre induction physicals and tests the recruiting sergeant said I would make a good officer and he got me to enlist in the army and </a:t>
            </a:r>
            <a:r>
              <a:rPr lang="en-US" dirty="0" smtClean="0">
                <a:solidFill>
                  <a:schemeClr val="bg1"/>
                </a:solidFill>
              </a:rPr>
              <a:t>in return they </a:t>
            </a:r>
            <a:r>
              <a:rPr lang="en-US" dirty="0" smtClean="0">
                <a:solidFill>
                  <a:schemeClr val="bg1"/>
                </a:solidFill>
              </a:rPr>
              <a:t>would guarantee me that I would go to Officers Candidate School (OCS) at </a:t>
            </a:r>
            <a:r>
              <a:rPr lang="en-US" dirty="0">
                <a:solidFill>
                  <a:schemeClr val="bg1"/>
                </a:solidFill>
              </a:rPr>
              <a:t>F</a:t>
            </a:r>
            <a:r>
              <a:rPr lang="en-US" dirty="0" smtClean="0">
                <a:solidFill>
                  <a:schemeClr val="bg1"/>
                </a:solidFill>
              </a:rPr>
              <a:t>t Benning Georgia. </a:t>
            </a:r>
          </a:p>
          <a:p>
            <a:pPr>
              <a:buFont typeface="Wingdings" panose="05000000000000000000" pitchFamily="2" charset="2"/>
              <a:buChar char="Ø"/>
            </a:pPr>
            <a:r>
              <a:rPr lang="en-US" dirty="0" smtClean="0">
                <a:solidFill>
                  <a:schemeClr val="bg1"/>
                </a:solidFill>
              </a:rPr>
              <a:t>Before I went in I meet a nice young lady who was a teacher and who would become my wife</a:t>
            </a:r>
          </a:p>
          <a:p>
            <a:pPr>
              <a:buFont typeface="Wingdings" panose="05000000000000000000" pitchFamily="2" charset="2"/>
              <a:buChar char="Ø"/>
            </a:pPr>
            <a:endParaRPr lang="en-US" dirty="0">
              <a:solidFill>
                <a:schemeClr val="bg1"/>
              </a:solidFill>
            </a:endParaRPr>
          </a:p>
        </p:txBody>
      </p:sp>
    </p:spTree>
    <p:extLst>
      <p:ext uri="{BB962C8B-B14F-4D97-AF65-F5344CB8AC3E}">
        <p14:creationId xmlns:p14="http://schemas.microsoft.com/office/powerpoint/2010/main" val="4973287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Combat 1964 to 1973</a:t>
            </a: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dirty="0" smtClean="0">
                <a:solidFill>
                  <a:schemeClr val="bg1"/>
                </a:solidFill>
              </a:rPr>
              <a:t>I flew to Ft Benning Georgia (first time on an airplane) for basic training in November 1965</a:t>
            </a:r>
          </a:p>
          <a:p>
            <a:pPr>
              <a:buFont typeface="Wingdings" panose="05000000000000000000" pitchFamily="2" charset="2"/>
              <a:buChar char="Ø"/>
            </a:pPr>
            <a:r>
              <a:rPr lang="en-US" dirty="0" smtClean="0">
                <a:solidFill>
                  <a:schemeClr val="bg1"/>
                </a:solidFill>
              </a:rPr>
              <a:t>I finished basic took leave to Cleveland asked Darlene Ann Fill to marry me and she said yes.</a:t>
            </a:r>
          </a:p>
          <a:p>
            <a:pPr>
              <a:buFont typeface="Wingdings" panose="05000000000000000000" pitchFamily="2" charset="2"/>
              <a:buChar char="Ø"/>
            </a:pPr>
            <a:r>
              <a:rPr lang="en-US" dirty="0" smtClean="0">
                <a:solidFill>
                  <a:schemeClr val="bg1"/>
                </a:solidFill>
              </a:rPr>
              <a:t>I was rushed though all the training ( I was in very good shape so it wasn’t hard) </a:t>
            </a:r>
          </a:p>
          <a:p>
            <a:pPr>
              <a:buFont typeface="Wingdings" panose="05000000000000000000" pitchFamily="2" charset="2"/>
              <a:buChar char="Ø"/>
            </a:pPr>
            <a:r>
              <a:rPr lang="en-US" dirty="0" smtClean="0">
                <a:solidFill>
                  <a:schemeClr val="bg1"/>
                </a:solidFill>
              </a:rPr>
              <a:t>By the end of the 1966 I was a 2</a:t>
            </a:r>
            <a:r>
              <a:rPr lang="en-US" baseline="30000" dirty="0" smtClean="0">
                <a:solidFill>
                  <a:schemeClr val="bg1"/>
                </a:solidFill>
              </a:rPr>
              <a:t>nd</a:t>
            </a:r>
            <a:r>
              <a:rPr lang="en-US" dirty="0" smtClean="0">
                <a:solidFill>
                  <a:schemeClr val="bg1"/>
                </a:solidFill>
              </a:rPr>
              <a:t> Lieutenant, Airborne qualified (Jump out of </a:t>
            </a:r>
            <a:r>
              <a:rPr lang="en-US" dirty="0" smtClean="0">
                <a:solidFill>
                  <a:schemeClr val="bg1"/>
                </a:solidFill>
              </a:rPr>
              <a:t>perfectly good </a:t>
            </a:r>
            <a:r>
              <a:rPr lang="en-US" dirty="0" smtClean="0">
                <a:solidFill>
                  <a:schemeClr val="bg1"/>
                </a:solidFill>
              </a:rPr>
              <a:t>airplanes) a Green Beret at Ft Bragg and married</a:t>
            </a:r>
          </a:p>
          <a:p>
            <a:pPr>
              <a:buFont typeface="Wingdings" panose="05000000000000000000" pitchFamily="2" charset="2"/>
              <a:buChar char="Ø"/>
            </a:pPr>
            <a:r>
              <a:rPr lang="en-US" b="1" i="1" dirty="0">
                <a:solidFill>
                  <a:schemeClr val="bg1"/>
                </a:solidFill>
              </a:rPr>
              <a:t>By the end of 1966 there were 385,300 American troops in Vietnam and </a:t>
            </a:r>
            <a:r>
              <a:rPr lang="en-US" b="1" i="1" dirty="0">
                <a:solidFill>
                  <a:srgbClr val="FF0000"/>
                </a:solidFill>
              </a:rPr>
              <a:t>6,143 more had been killed </a:t>
            </a:r>
            <a:r>
              <a:rPr lang="en-US" b="1" i="1" dirty="0">
                <a:solidFill>
                  <a:schemeClr val="bg1"/>
                </a:solidFill>
              </a:rPr>
              <a:t>Protests to the war were up now and being noticed</a:t>
            </a:r>
          </a:p>
          <a:p>
            <a:pPr>
              <a:buFont typeface="Wingdings" panose="05000000000000000000" pitchFamily="2" charset="2"/>
              <a:buChar char="Ø"/>
            </a:pPr>
            <a:endParaRPr lang="en-US" dirty="0">
              <a:solidFill>
                <a:schemeClr val="bg1"/>
              </a:solidFill>
            </a:endParaRPr>
          </a:p>
          <a:p>
            <a:endParaRPr lang="en-US" dirty="0" smtClean="0"/>
          </a:p>
          <a:p>
            <a:endParaRPr lang="en-US" dirty="0"/>
          </a:p>
        </p:txBody>
      </p:sp>
    </p:spTree>
    <p:extLst>
      <p:ext uri="{BB962C8B-B14F-4D97-AF65-F5344CB8AC3E}">
        <p14:creationId xmlns:p14="http://schemas.microsoft.com/office/powerpoint/2010/main" val="36439857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Darlene and I in 1966</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447800"/>
            <a:ext cx="3628214" cy="4708525"/>
          </a:xfrm>
          <a:ln w="63500">
            <a:solidFill>
              <a:schemeClr val="bg1"/>
            </a:solidFill>
          </a:ln>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800" y="1447800"/>
            <a:ext cx="4105275" cy="4702406"/>
          </a:xfrm>
          <a:prstGeom prst="rect">
            <a:avLst/>
          </a:prstGeom>
          <a:ln w="63500">
            <a:solidFill>
              <a:schemeClr val="bg1"/>
            </a:solidFill>
          </a:ln>
        </p:spPr>
      </p:pic>
    </p:spTree>
    <p:extLst>
      <p:ext uri="{BB962C8B-B14F-4D97-AF65-F5344CB8AC3E}">
        <p14:creationId xmlns:p14="http://schemas.microsoft.com/office/powerpoint/2010/main" val="11855560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Ft Bragg North Carolina 1967</a:t>
            </a:r>
            <a:endParaRPr lang="en-US" dirty="0"/>
          </a:p>
        </p:txBody>
      </p:sp>
      <p:sp>
        <p:nvSpPr>
          <p:cNvPr id="3" name="Content Placeholder 2"/>
          <p:cNvSpPr>
            <a:spLocks noGrp="1"/>
          </p:cNvSpPr>
          <p:nvPr>
            <p:ph idx="1"/>
          </p:nvPr>
        </p:nvSpPr>
        <p:spPr>
          <a:xfrm>
            <a:off x="457200" y="1524000"/>
            <a:ext cx="8229600" cy="4785360"/>
          </a:xfrm>
        </p:spPr>
        <p:txBody>
          <a:bodyPr>
            <a:normAutofit lnSpcReduction="10000"/>
          </a:bodyPr>
          <a:lstStyle/>
          <a:p>
            <a:pPr>
              <a:buFont typeface="Wingdings" panose="05000000000000000000" pitchFamily="2" charset="2"/>
              <a:buChar char="Ø"/>
            </a:pPr>
            <a:r>
              <a:rPr lang="en-US" dirty="0" smtClean="0">
                <a:solidFill>
                  <a:schemeClr val="bg1"/>
                </a:solidFill>
              </a:rPr>
              <a:t>During most of 1967 I was in training for Vietnam including language school. </a:t>
            </a:r>
          </a:p>
          <a:p>
            <a:pPr>
              <a:buFont typeface="Wingdings" panose="05000000000000000000" pitchFamily="2" charset="2"/>
              <a:buChar char="Ø"/>
            </a:pPr>
            <a:r>
              <a:rPr lang="en-US" dirty="0" smtClean="0">
                <a:solidFill>
                  <a:schemeClr val="bg1"/>
                </a:solidFill>
              </a:rPr>
              <a:t>During the summer John Wayne was making the Movie “The Green Beret” and I was selected to help make the movie. </a:t>
            </a:r>
          </a:p>
          <a:p>
            <a:pPr>
              <a:buFont typeface="Wingdings" panose="05000000000000000000" pitchFamily="2" charset="2"/>
              <a:buChar char="Ø"/>
            </a:pPr>
            <a:r>
              <a:rPr lang="en-US" dirty="0" smtClean="0">
                <a:solidFill>
                  <a:schemeClr val="bg1"/>
                </a:solidFill>
              </a:rPr>
              <a:t>Fifteen of us flew to Elgin Airforce base in Florida where we did a night parachute jump for the movie from an old WW II C– 47 Military transport airplane</a:t>
            </a:r>
          </a:p>
          <a:p>
            <a:pPr>
              <a:buFont typeface="Wingdings" panose="05000000000000000000" pitchFamily="2" charset="2"/>
              <a:buChar char="Ø"/>
            </a:pPr>
            <a:r>
              <a:rPr lang="en-US" dirty="0" smtClean="0">
                <a:solidFill>
                  <a:schemeClr val="bg1"/>
                </a:solidFill>
              </a:rPr>
              <a:t>The part that I was filmed in wasn’t used in the movie but I did get to meet John Wayne. </a:t>
            </a:r>
          </a:p>
          <a:p>
            <a:pPr>
              <a:buFont typeface="Wingdings" panose="05000000000000000000" pitchFamily="2" charset="2"/>
              <a:buChar char="Ø"/>
            </a:pPr>
            <a:endParaRPr lang="en-US" dirty="0" smtClean="0"/>
          </a:p>
        </p:txBody>
      </p:sp>
    </p:spTree>
    <p:extLst>
      <p:ext uri="{BB962C8B-B14F-4D97-AF65-F5344CB8AC3E}">
        <p14:creationId xmlns:p14="http://schemas.microsoft.com/office/powerpoint/2010/main" val="30288165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Ft Bragg North Carolina 1967</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97681" y="1600200"/>
            <a:ext cx="6548638" cy="4708525"/>
          </a:xfrm>
          <a:ln w="38100">
            <a:solidFill>
              <a:schemeClr val="bg1"/>
            </a:solidFill>
          </a:ln>
        </p:spPr>
      </p:pic>
    </p:spTree>
    <p:extLst>
      <p:ext uri="{BB962C8B-B14F-4D97-AF65-F5344CB8AC3E}">
        <p14:creationId xmlns:p14="http://schemas.microsoft.com/office/powerpoint/2010/main" val="36664866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Time in Vietnam</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solidFill>
                  <a:schemeClr val="bg1"/>
                </a:solidFill>
              </a:rPr>
              <a:t>The buildup continued and although we won most of the battles we were not wining the war</a:t>
            </a:r>
          </a:p>
          <a:p>
            <a:pPr>
              <a:buFont typeface="Wingdings" panose="05000000000000000000" pitchFamily="2" charset="2"/>
              <a:buChar char="Ø"/>
            </a:pPr>
            <a:r>
              <a:rPr lang="en-US" dirty="0">
                <a:solidFill>
                  <a:schemeClr val="bg1"/>
                </a:solidFill>
              </a:rPr>
              <a:t>I shipped out for Vietnam and </a:t>
            </a:r>
            <a:r>
              <a:rPr lang="en-US" dirty="0" smtClean="0">
                <a:solidFill>
                  <a:schemeClr val="bg1"/>
                </a:solidFill>
              </a:rPr>
              <a:t>arrived in Na Trang after a long flight at the 5</a:t>
            </a:r>
            <a:r>
              <a:rPr lang="en-US" baseline="30000" dirty="0" smtClean="0">
                <a:solidFill>
                  <a:schemeClr val="bg1"/>
                </a:solidFill>
              </a:rPr>
              <a:t>th</a:t>
            </a:r>
            <a:r>
              <a:rPr lang="en-US" dirty="0" smtClean="0">
                <a:solidFill>
                  <a:schemeClr val="bg1"/>
                </a:solidFill>
              </a:rPr>
              <a:t> Special Forces Group headquarters in September </a:t>
            </a:r>
            <a:r>
              <a:rPr lang="en-US" dirty="0">
                <a:solidFill>
                  <a:schemeClr val="bg1"/>
                </a:solidFill>
              </a:rPr>
              <a:t>1967 </a:t>
            </a:r>
            <a:endParaRPr lang="en-US" dirty="0" smtClean="0">
              <a:solidFill>
                <a:schemeClr val="bg1"/>
              </a:solidFill>
            </a:endParaRPr>
          </a:p>
          <a:p>
            <a:pPr>
              <a:buFont typeface="Wingdings" panose="05000000000000000000" pitchFamily="2" charset="2"/>
              <a:buChar char="Ø"/>
            </a:pPr>
            <a:r>
              <a:rPr lang="en-US" dirty="0" smtClean="0">
                <a:solidFill>
                  <a:schemeClr val="bg1"/>
                </a:solidFill>
              </a:rPr>
              <a:t>I was assigned to A-Company in </a:t>
            </a:r>
            <a:r>
              <a:rPr lang="en-US" dirty="0">
                <a:solidFill>
                  <a:schemeClr val="bg1"/>
                </a:solidFill>
              </a:rPr>
              <a:t>Biên Hòa </a:t>
            </a:r>
            <a:r>
              <a:rPr lang="en-US" dirty="0" smtClean="0">
                <a:solidFill>
                  <a:schemeClr val="bg1"/>
                </a:solidFill>
              </a:rPr>
              <a:t>near Saigon then to B-34 at Song Ba and lastly as </a:t>
            </a:r>
            <a:r>
              <a:rPr lang="en-US" dirty="0">
                <a:solidFill>
                  <a:schemeClr val="bg1"/>
                </a:solidFill>
              </a:rPr>
              <a:t>the Executive Officer (XO) of the 5</a:t>
            </a:r>
            <a:r>
              <a:rPr lang="en-US" baseline="30000" dirty="0">
                <a:solidFill>
                  <a:schemeClr val="bg1"/>
                </a:solidFill>
              </a:rPr>
              <a:t>th</a:t>
            </a:r>
            <a:r>
              <a:rPr lang="en-US" dirty="0">
                <a:solidFill>
                  <a:schemeClr val="bg1"/>
                </a:solidFill>
              </a:rPr>
              <a:t> Special Forces Group Airborne CIDG camp A-341 Bu Dop in </a:t>
            </a:r>
            <a:r>
              <a:rPr lang="en-US" dirty="0" smtClean="0">
                <a:solidFill>
                  <a:schemeClr val="bg1"/>
                </a:solidFill>
              </a:rPr>
              <a:t>Phuoc </a:t>
            </a:r>
            <a:r>
              <a:rPr lang="en-US" dirty="0">
                <a:solidFill>
                  <a:schemeClr val="bg1"/>
                </a:solidFill>
              </a:rPr>
              <a:t>Long Province</a:t>
            </a:r>
          </a:p>
          <a:p>
            <a:endParaRPr lang="en-US" dirty="0"/>
          </a:p>
        </p:txBody>
      </p:sp>
    </p:spTree>
    <p:extLst>
      <p:ext uri="{BB962C8B-B14F-4D97-AF65-F5344CB8AC3E}">
        <p14:creationId xmlns:p14="http://schemas.microsoft.com/office/powerpoint/2010/main" val="15082219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III Corps Tactical Zone</a:t>
            </a:r>
            <a:endParaRPr lang="en-US" dirty="0"/>
          </a:p>
        </p:txBody>
      </p:sp>
      <p:pic>
        <p:nvPicPr>
          <p:cNvPr id="12" name="Content Placeholder 1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12370" y="1447800"/>
            <a:ext cx="5426830" cy="4953000"/>
          </a:xfrm>
        </p:spPr>
      </p:pic>
      <p:sp>
        <p:nvSpPr>
          <p:cNvPr id="11" name="TextBox 10"/>
          <p:cNvSpPr txBox="1"/>
          <p:nvPr/>
        </p:nvSpPr>
        <p:spPr>
          <a:xfrm>
            <a:off x="457200" y="1600200"/>
            <a:ext cx="3505200" cy="3139321"/>
          </a:xfrm>
          <a:prstGeom prst="rect">
            <a:avLst/>
          </a:prstGeom>
          <a:noFill/>
        </p:spPr>
        <p:txBody>
          <a:bodyPr wrap="square" rtlCol="0">
            <a:spAutoFit/>
          </a:bodyPr>
          <a:lstStyle/>
          <a:p>
            <a:r>
              <a:rPr lang="en-US" sz="2400" b="1" dirty="0" smtClean="0">
                <a:solidFill>
                  <a:schemeClr val="bg1"/>
                </a:solidFill>
              </a:rPr>
              <a:t>Cambodia</a:t>
            </a:r>
          </a:p>
          <a:p>
            <a:endParaRPr lang="en-US" sz="2400" b="1" dirty="0" smtClean="0">
              <a:solidFill>
                <a:schemeClr val="bg1"/>
              </a:solidFill>
            </a:endParaRPr>
          </a:p>
          <a:p>
            <a:r>
              <a:rPr lang="en-US" sz="2400" b="1" dirty="0" smtClean="0">
                <a:solidFill>
                  <a:schemeClr val="bg1"/>
                </a:solidFill>
              </a:rPr>
              <a:t>Bu  Dop A-341</a:t>
            </a:r>
          </a:p>
          <a:p>
            <a:endParaRPr lang="en-US" sz="2400" b="1" dirty="0">
              <a:solidFill>
                <a:schemeClr val="bg1"/>
              </a:solidFill>
            </a:endParaRPr>
          </a:p>
          <a:p>
            <a:r>
              <a:rPr lang="en-US" sz="2400" b="1" dirty="0" smtClean="0">
                <a:solidFill>
                  <a:schemeClr val="bg1"/>
                </a:solidFill>
              </a:rPr>
              <a:t>Saigon now </a:t>
            </a:r>
          </a:p>
          <a:p>
            <a:r>
              <a:rPr lang="en-US" sz="2400" b="1" dirty="0">
                <a:solidFill>
                  <a:schemeClr val="bg1"/>
                </a:solidFill>
              </a:rPr>
              <a:t>Ho Chi Minh </a:t>
            </a:r>
            <a:r>
              <a:rPr lang="en-US" sz="2400" b="1" dirty="0" smtClean="0">
                <a:solidFill>
                  <a:schemeClr val="bg1"/>
                </a:solidFill>
              </a:rPr>
              <a:t>City</a:t>
            </a:r>
          </a:p>
          <a:p>
            <a:endParaRPr lang="en-US" dirty="0"/>
          </a:p>
          <a:p>
            <a:endParaRPr lang="en-US" dirty="0"/>
          </a:p>
          <a:p>
            <a:endParaRPr lang="en-US" dirty="0"/>
          </a:p>
        </p:txBody>
      </p:sp>
      <p:cxnSp>
        <p:nvCxnSpPr>
          <p:cNvPr id="14" name="Straight Arrow Connector 13"/>
          <p:cNvCxnSpPr/>
          <p:nvPr/>
        </p:nvCxnSpPr>
        <p:spPr>
          <a:xfrm>
            <a:off x="2209800" y="1828800"/>
            <a:ext cx="3124200" cy="152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2590800" y="2286000"/>
            <a:ext cx="3200400" cy="3048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200400" y="3733800"/>
            <a:ext cx="2590800" cy="11430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62249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Bu Dop A-341</a:t>
            </a:r>
            <a:endParaRPr lang="en-US"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134" r="799"/>
          <a:stretch/>
        </p:blipFill>
        <p:spPr>
          <a:xfrm>
            <a:off x="1097280" y="1447800"/>
            <a:ext cx="6949440" cy="4724400"/>
          </a:xfrm>
          <a:ln w="63500">
            <a:solidFill>
              <a:schemeClr val="bg1"/>
            </a:solidFill>
          </a:ln>
        </p:spPr>
      </p:pic>
      <p:sp>
        <p:nvSpPr>
          <p:cNvPr id="5" name="TextBox 4"/>
          <p:cNvSpPr txBox="1"/>
          <p:nvPr/>
        </p:nvSpPr>
        <p:spPr>
          <a:xfrm>
            <a:off x="914400" y="6324600"/>
            <a:ext cx="2209800" cy="369332"/>
          </a:xfrm>
          <a:prstGeom prst="rect">
            <a:avLst/>
          </a:prstGeom>
          <a:noFill/>
        </p:spPr>
        <p:txBody>
          <a:bodyPr wrap="square" rtlCol="0">
            <a:spAutoFit/>
          </a:bodyPr>
          <a:lstStyle/>
          <a:p>
            <a:r>
              <a:rPr lang="en-US" dirty="0" smtClean="0">
                <a:solidFill>
                  <a:schemeClr val="bg1"/>
                </a:solidFill>
              </a:rPr>
              <a:t>Picture Paul Posey</a:t>
            </a:r>
            <a:endParaRPr lang="en-US" dirty="0">
              <a:solidFill>
                <a:schemeClr val="bg1"/>
              </a:solidFill>
            </a:endParaRPr>
          </a:p>
        </p:txBody>
      </p:sp>
    </p:spTree>
    <p:extLst>
      <p:ext uri="{BB962C8B-B14F-4D97-AF65-F5344CB8AC3E}">
        <p14:creationId xmlns:p14="http://schemas.microsoft.com/office/powerpoint/2010/main" val="27659284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0" y="274638"/>
            <a:ext cx="4495800" cy="1143000"/>
          </a:xfrm>
        </p:spPr>
        <p:txBody>
          <a:bodyPr>
            <a:normAutofit fontScale="90000"/>
          </a:bodyPr>
          <a:lstStyle/>
          <a:p>
            <a:r>
              <a:rPr lang="en-US" dirty="0" smtClean="0"/>
              <a:t>Bu Dop</a:t>
            </a:r>
            <a:br>
              <a:rPr lang="en-US" dirty="0" smtClean="0"/>
            </a:br>
            <a:r>
              <a:rPr lang="en-US" dirty="0" smtClean="0"/>
              <a:t>A-341</a:t>
            </a:r>
            <a:endParaRPr lang="en-US"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tretch/>
        </p:blipFill>
        <p:spPr>
          <a:xfrm>
            <a:off x="2655916" y="2036300"/>
            <a:ext cx="6030884" cy="3836324"/>
          </a:xfrm>
          <a:ln w="38100">
            <a:solidFill>
              <a:schemeClr val="bg1"/>
            </a:solidFill>
          </a:ln>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2381" r="2500" b="2381"/>
          <a:stretch/>
        </p:blipFill>
        <p:spPr>
          <a:xfrm>
            <a:off x="304800" y="533400"/>
            <a:ext cx="3566160" cy="5486400"/>
          </a:xfrm>
          <a:prstGeom prst="rect">
            <a:avLst/>
          </a:prstGeom>
          <a:ln w="38100">
            <a:solidFill>
              <a:schemeClr val="bg1"/>
            </a:solidFill>
          </a:ln>
        </p:spPr>
      </p:pic>
      <p:sp>
        <p:nvSpPr>
          <p:cNvPr id="3" name="TextBox 2"/>
          <p:cNvSpPr txBox="1"/>
          <p:nvPr/>
        </p:nvSpPr>
        <p:spPr>
          <a:xfrm>
            <a:off x="381000" y="6324600"/>
            <a:ext cx="2209800" cy="369332"/>
          </a:xfrm>
          <a:prstGeom prst="rect">
            <a:avLst/>
          </a:prstGeom>
          <a:noFill/>
        </p:spPr>
        <p:txBody>
          <a:bodyPr wrap="square" rtlCol="0">
            <a:spAutoFit/>
          </a:bodyPr>
          <a:lstStyle/>
          <a:p>
            <a:r>
              <a:rPr lang="en-US" dirty="0" smtClean="0">
                <a:solidFill>
                  <a:schemeClr val="bg1"/>
                </a:solidFill>
              </a:rPr>
              <a:t>Pictures Paul Posey</a:t>
            </a:r>
            <a:endParaRPr lang="en-US" dirty="0">
              <a:solidFill>
                <a:schemeClr val="bg1"/>
              </a:solidFill>
            </a:endParaRPr>
          </a:p>
        </p:txBody>
      </p:sp>
    </p:spTree>
    <p:extLst>
      <p:ext uri="{BB962C8B-B14F-4D97-AF65-F5344CB8AC3E}">
        <p14:creationId xmlns:p14="http://schemas.microsoft.com/office/powerpoint/2010/main" val="17408482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0" y="274638"/>
            <a:ext cx="4267200" cy="1935162"/>
          </a:xfrm>
        </p:spPr>
        <p:txBody>
          <a:bodyPr/>
          <a:lstStyle/>
          <a:p>
            <a:r>
              <a:rPr lang="en-US" dirty="0" smtClean="0"/>
              <a:t>Bu Dop</a:t>
            </a:r>
            <a:br>
              <a:rPr lang="en-US" dirty="0" smtClean="0"/>
            </a:br>
            <a:r>
              <a:rPr lang="en-US" dirty="0" smtClean="0"/>
              <a:t>A-341</a:t>
            </a:r>
            <a:endParaRPr lang="en-US"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tretch/>
        </p:blipFill>
        <p:spPr>
          <a:xfrm>
            <a:off x="3158836" y="2036300"/>
            <a:ext cx="5756564" cy="3836324"/>
          </a:xfrm>
          <a:ln w="38100">
            <a:solidFill>
              <a:schemeClr val="bg1"/>
            </a:solidFill>
          </a:ln>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613" b="1613"/>
          <a:stretch/>
        </p:blipFill>
        <p:spPr>
          <a:xfrm>
            <a:off x="228600" y="533400"/>
            <a:ext cx="3657600" cy="5486400"/>
          </a:xfrm>
          <a:prstGeom prst="rect">
            <a:avLst/>
          </a:prstGeom>
          <a:ln w="38100">
            <a:solidFill>
              <a:schemeClr val="bg1"/>
            </a:solidFill>
          </a:ln>
        </p:spPr>
      </p:pic>
      <p:sp>
        <p:nvSpPr>
          <p:cNvPr id="6" name="TextBox 5"/>
          <p:cNvSpPr txBox="1"/>
          <p:nvPr/>
        </p:nvSpPr>
        <p:spPr>
          <a:xfrm>
            <a:off x="457200" y="6248400"/>
            <a:ext cx="2209800" cy="369332"/>
          </a:xfrm>
          <a:prstGeom prst="rect">
            <a:avLst/>
          </a:prstGeom>
          <a:noFill/>
        </p:spPr>
        <p:txBody>
          <a:bodyPr wrap="square" rtlCol="0">
            <a:spAutoFit/>
          </a:bodyPr>
          <a:lstStyle/>
          <a:p>
            <a:r>
              <a:rPr lang="en-US" dirty="0" smtClean="0">
                <a:solidFill>
                  <a:schemeClr val="bg1"/>
                </a:solidFill>
              </a:rPr>
              <a:t>Pictures Paul Posey</a:t>
            </a:r>
            <a:endParaRPr lang="en-US" dirty="0">
              <a:solidFill>
                <a:schemeClr val="bg1"/>
              </a:solidFill>
            </a:endParaRPr>
          </a:p>
        </p:txBody>
      </p:sp>
    </p:spTree>
    <p:extLst>
      <p:ext uri="{BB962C8B-B14F-4D97-AF65-F5344CB8AC3E}">
        <p14:creationId xmlns:p14="http://schemas.microsoft.com/office/powerpoint/2010/main" val="22995780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0" y="274638"/>
            <a:ext cx="4495800" cy="1935162"/>
          </a:xfrm>
        </p:spPr>
        <p:txBody>
          <a:bodyPr/>
          <a:lstStyle/>
          <a:p>
            <a:r>
              <a:rPr lang="en-US" dirty="0" smtClean="0"/>
              <a:t>In the Jungle on Patrol</a:t>
            </a:r>
            <a:endParaRPr lang="en-US"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tretch/>
        </p:blipFill>
        <p:spPr>
          <a:xfrm>
            <a:off x="3200400" y="2667000"/>
            <a:ext cx="5486400" cy="3657600"/>
          </a:xfrm>
          <a:ln w="38100">
            <a:solidFill>
              <a:schemeClr val="bg1"/>
            </a:solidFill>
          </a:ln>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6249" r="1251"/>
          <a:stretch/>
        </p:blipFill>
        <p:spPr>
          <a:xfrm>
            <a:off x="274320" y="685800"/>
            <a:ext cx="3383280" cy="4894071"/>
          </a:xfrm>
          <a:prstGeom prst="rect">
            <a:avLst/>
          </a:prstGeom>
          <a:ln w="38100">
            <a:solidFill>
              <a:schemeClr val="bg1"/>
            </a:solidFill>
          </a:ln>
        </p:spPr>
      </p:pic>
      <p:sp>
        <p:nvSpPr>
          <p:cNvPr id="6" name="TextBox 5"/>
          <p:cNvSpPr txBox="1"/>
          <p:nvPr/>
        </p:nvSpPr>
        <p:spPr>
          <a:xfrm>
            <a:off x="533400" y="6019800"/>
            <a:ext cx="2209800" cy="369332"/>
          </a:xfrm>
          <a:prstGeom prst="rect">
            <a:avLst/>
          </a:prstGeom>
          <a:noFill/>
        </p:spPr>
        <p:txBody>
          <a:bodyPr wrap="square" rtlCol="0">
            <a:spAutoFit/>
          </a:bodyPr>
          <a:lstStyle/>
          <a:p>
            <a:r>
              <a:rPr lang="en-US" dirty="0" smtClean="0">
                <a:solidFill>
                  <a:schemeClr val="bg1"/>
                </a:solidFill>
              </a:rPr>
              <a:t>Pictures Paul Posey</a:t>
            </a:r>
            <a:endParaRPr lang="en-US" dirty="0">
              <a:solidFill>
                <a:schemeClr val="bg1"/>
              </a:solidFill>
            </a:endParaRPr>
          </a:p>
        </p:txBody>
      </p:sp>
    </p:spTree>
    <p:extLst>
      <p:ext uri="{BB962C8B-B14F-4D97-AF65-F5344CB8AC3E}">
        <p14:creationId xmlns:p14="http://schemas.microsoft.com/office/powerpoint/2010/main" val="25574507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0" y="274638"/>
            <a:ext cx="4495800" cy="3078162"/>
          </a:xfrm>
        </p:spPr>
        <p:txBody>
          <a:bodyPr>
            <a:normAutofit/>
          </a:bodyPr>
          <a:lstStyle/>
          <a:p>
            <a:r>
              <a:rPr lang="en-US" dirty="0" smtClean="0"/>
              <a:t>Captured </a:t>
            </a:r>
            <a:br>
              <a:rPr lang="en-US" dirty="0" smtClean="0"/>
            </a:br>
            <a:r>
              <a:rPr lang="en-US" dirty="0" smtClean="0"/>
              <a:t>Viet Cong Equipment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89400" y="3200400"/>
            <a:ext cx="4064000" cy="3048000"/>
          </a:xfrm>
          <a:ln w="38100">
            <a:solidFill>
              <a:schemeClr val="bg1"/>
            </a:solidFill>
          </a:ln>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600200"/>
            <a:ext cx="4064000" cy="3048000"/>
          </a:xfrm>
          <a:prstGeom prst="rect">
            <a:avLst/>
          </a:prstGeom>
          <a:ln w="38100">
            <a:solidFill>
              <a:schemeClr val="bg1"/>
            </a:solidFill>
          </a:ln>
        </p:spPr>
      </p:pic>
    </p:spTree>
    <p:extLst>
      <p:ext uri="{BB962C8B-B14F-4D97-AF65-F5344CB8AC3E}">
        <p14:creationId xmlns:p14="http://schemas.microsoft.com/office/powerpoint/2010/main" val="27812304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274638"/>
            <a:ext cx="4114800" cy="2163762"/>
          </a:xfrm>
        </p:spPr>
        <p:txBody>
          <a:bodyPr/>
          <a:lstStyle/>
          <a:p>
            <a:r>
              <a:rPr lang="en-US" dirty="0" smtClean="0"/>
              <a:t>Under Attack</a:t>
            </a:r>
            <a:endParaRPr lang="en-US"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0476" r="10476"/>
          <a:stretch/>
        </p:blipFill>
        <p:spPr>
          <a:xfrm>
            <a:off x="3755967" y="2974571"/>
            <a:ext cx="4626033" cy="3121429"/>
          </a:xfrm>
          <a:ln w="38100">
            <a:solidFill>
              <a:schemeClr val="bg1"/>
            </a:solidFill>
          </a:ln>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661" r="847"/>
          <a:stretch/>
        </p:blipFill>
        <p:spPr>
          <a:xfrm>
            <a:off x="304800" y="381000"/>
            <a:ext cx="3657600" cy="5385380"/>
          </a:xfrm>
          <a:prstGeom prst="rect">
            <a:avLst/>
          </a:prstGeom>
          <a:ln w="38100">
            <a:solidFill>
              <a:schemeClr val="bg1"/>
            </a:solidFill>
          </a:ln>
        </p:spPr>
      </p:pic>
      <p:sp>
        <p:nvSpPr>
          <p:cNvPr id="3" name="TextBox 2"/>
          <p:cNvSpPr txBox="1"/>
          <p:nvPr/>
        </p:nvSpPr>
        <p:spPr>
          <a:xfrm>
            <a:off x="4267200" y="2286000"/>
            <a:ext cx="1981200" cy="369332"/>
          </a:xfrm>
          <a:prstGeom prst="rect">
            <a:avLst/>
          </a:prstGeom>
          <a:noFill/>
        </p:spPr>
        <p:txBody>
          <a:bodyPr wrap="square" rtlCol="0">
            <a:spAutoFit/>
          </a:bodyPr>
          <a:lstStyle/>
          <a:p>
            <a:r>
              <a:rPr lang="en-US" b="1" dirty="0" smtClean="0">
                <a:solidFill>
                  <a:schemeClr val="bg1"/>
                </a:solidFill>
              </a:rPr>
              <a:t>This is me</a:t>
            </a:r>
            <a:endParaRPr lang="en-US" b="1" dirty="0">
              <a:solidFill>
                <a:schemeClr val="bg1"/>
              </a:solidFill>
            </a:endParaRPr>
          </a:p>
        </p:txBody>
      </p:sp>
      <p:cxnSp>
        <p:nvCxnSpPr>
          <p:cNvPr id="7" name="Straight Arrow Connector 6"/>
          <p:cNvCxnSpPr>
            <a:stCxn id="3" idx="1"/>
          </p:cNvCxnSpPr>
          <p:nvPr/>
        </p:nvCxnSpPr>
        <p:spPr>
          <a:xfrm flipH="1">
            <a:off x="1752600" y="2470666"/>
            <a:ext cx="2514600" cy="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143000" y="6096000"/>
            <a:ext cx="2209800" cy="369332"/>
          </a:xfrm>
          <a:prstGeom prst="rect">
            <a:avLst/>
          </a:prstGeom>
          <a:noFill/>
        </p:spPr>
        <p:txBody>
          <a:bodyPr wrap="square" rtlCol="0">
            <a:spAutoFit/>
          </a:bodyPr>
          <a:lstStyle/>
          <a:p>
            <a:r>
              <a:rPr lang="en-US" dirty="0" smtClean="0">
                <a:solidFill>
                  <a:schemeClr val="bg1"/>
                </a:solidFill>
              </a:rPr>
              <a:t>Picture Paul Posey</a:t>
            </a:r>
            <a:endParaRPr lang="en-US" dirty="0">
              <a:solidFill>
                <a:schemeClr val="bg1"/>
              </a:solidFill>
            </a:endParaRPr>
          </a:p>
        </p:txBody>
      </p:sp>
    </p:spTree>
    <p:extLst>
      <p:ext uri="{BB962C8B-B14F-4D97-AF65-F5344CB8AC3E}">
        <p14:creationId xmlns:p14="http://schemas.microsoft.com/office/powerpoint/2010/main" val="38190869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0" y="274638"/>
            <a:ext cx="3657600" cy="1782762"/>
          </a:xfrm>
        </p:spPr>
        <p:txBody>
          <a:bodyPr/>
          <a:lstStyle/>
          <a:p>
            <a:r>
              <a:rPr lang="en-US" dirty="0" smtClean="0"/>
              <a:t>Wounded In Action (WIA)</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0999" y="228600"/>
            <a:ext cx="4510399" cy="6477000"/>
          </a:xfrm>
          <a:ln w="38100">
            <a:solidFill>
              <a:schemeClr val="bg1"/>
            </a:solidFill>
          </a:ln>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3339" t="3125" r="3339" b="3125"/>
          <a:stretch/>
        </p:blipFill>
        <p:spPr>
          <a:xfrm>
            <a:off x="4657879" y="2209800"/>
            <a:ext cx="4181321" cy="4114800"/>
          </a:xfrm>
          <a:prstGeom prst="rect">
            <a:avLst/>
          </a:prstGeom>
          <a:ln w="38100">
            <a:solidFill>
              <a:schemeClr val="bg1"/>
            </a:solidFill>
          </a:ln>
        </p:spPr>
      </p:pic>
      <p:sp>
        <p:nvSpPr>
          <p:cNvPr id="3" name="Oval 2"/>
          <p:cNvSpPr/>
          <p:nvPr/>
        </p:nvSpPr>
        <p:spPr>
          <a:xfrm>
            <a:off x="457200" y="1524000"/>
            <a:ext cx="3733800" cy="457200"/>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762000" y="4953000"/>
            <a:ext cx="3733800" cy="521732"/>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029200" y="5105400"/>
            <a:ext cx="1752600" cy="369332"/>
          </a:xfrm>
          <a:prstGeom prst="rect">
            <a:avLst/>
          </a:prstGeom>
          <a:noFill/>
        </p:spPr>
        <p:txBody>
          <a:bodyPr wrap="square" rtlCol="0">
            <a:spAutoFit/>
          </a:bodyPr>
          <a:lstStyle/>
          <a:p>
            <a:r>
              <a:rPr lang="en-US" b="1" dirty="0" smtClean="0">
                <a:solidFill>
                  <a:schemeClr val="bg1"/>
                </a:solidFill>
              </a:rPr>
              <a:t>My Dust Off</a:t>
            </a:r>
            <a:endParaRPr lang="en-US" b="1" dirty="0">
              <a:solidFill>
                <a:schemeClr val="bg1"/>
              </a:solidFill>
            </a:endParaRPr>
          </a:p>
        </p:txBody>
      </p:sp>
      <p:cxnSp>
        <p:nvCxnSpPr>
          <p:cNvPr id="9" name="Straight Arrow Connector 8"/>
          <p:cNvCxnSpPr>
            <a:stCxn id="7" idx="1"/>
          </p:cNvCxnSpPr>
          <p:nvPr/>
        </p:nvCxnSpPr>
        <p:spPr>
          <a:xfrm flipH="1" flipV="1">
            <a:off x="3276600" y="1828800"/>
            <a:ext cx="1752600" cy="3461266"/>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3657600" y="5105400"/>
            <a:ext cx="1371600" cy="184666"/>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05623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dirty="0" smtClean="0"/>
              <a:t>My Personal Battle with Death</a:t>
            </a:r>
            <a:endParaRPr lang="en-US" dirty="0"/>
          </a:p>
        </p:txBody>
      </p:sp>
      <p:sp>
        <p:nvSpPr>
          <p:cNvPr id="3" name="Content Placeholder 2"/>
          <p:cNvSpPr>
            <a:spLocks noGrp="1"/>
          </p:cNvSpPr>
          <p:nvPr>
            <p:ph idx="1"/>
          </p:nvPr>
        </p:nvSpPr>
        <p:spPr>
          <a:xfrm>
            <a:off x="457200" y="1143000"/>
            <a:ext cx="8229600" cy="5486400"/>
          </a:xfrm>
        </p:spPr>
        <p:txBody>
          <a:bodyPr>
            <a:noAutofit/>
          </a:bodyPr>
          <a:lstStyle/>
          <a:p>
            <a:pPr marL="137160" indent="0">
              <a:buNone/>
            </a:pPr>
            <a:r>
              <a:rPr lang="en-US" sz="2200" dirty="0">
                <a:solidFill>
                  <a:schemeClr val="bg1"/>
                </a:solidFill>
              </a:rPr>
              <a:t>On the night of </a:t>
            </a:r>
            <a:r>
              <a:rPr lang="en-US" sz="2200" dirty="0" smtClean="0">
                <a:solidFill>
                  <a:schemeClr val="bg1"/>
                </a:solidFill>
              </a:rPr>
              <a:t>7/8 December 1967 </a:t>
            </a:r>
            <a:r>
              <a:rPr lang="en-US" sz="2200" dirty="0">
                <a:solidFill>
                  <a:schemeClr val="bg1"/>
                </a:solidFill>
              </a:rPr>
              <a:t>I was mortally wounded (all mortal wounds don’t kill you immediately). I was </a:t>
            </a:r>
            <a:r>
              <a:rPr lang="en-US" sz="2200" dirty="0" smtClean="0">
                <a:solidFill>
                  <a:schemeClr val="bg1"/>
                </a:solidFill>
              </a:rPr>
              <a:t>medevacked </a:t>
            </a:r>
            <a:r>
              <a:rPr lang="en-US" sz="2200" dirty="0">
                <a:solidFill>
                  <a:schemeClr val="bg1"/>
                </a:solidFill>
              </a:rPr>
              <a:t>and sent to a hospital in Texas where I </a:t>
            </a:r>
            <a:r>
              <a:rPr lang="en-US" sz="2200" dirty="0" smtClean="0">
                <a:solidFill>
                  <a:schemeClr val="bg1"/>
                </a:solidFill>
              </a:rPr>
              <a:t>met </a:t>
            </a:r>
            <a:r>
              <a:rPr lang="en-US" sz="2200" dirty="0">
                <a:solidFill>
                  <a:schemeClr val="bg1"/>
                </a:solidFill>
              </a:rPr>
              <a:t>the grim reaper soon after arriving. He told me he was coming for me but I told him I wasn’t ready, he laughed at me and said he was going to come anyway. I told him it didn’t matter whether he came or not I just wasn't going with him. But he wasn’t to be denied and so he visited me every night in the form of a large Bengal tiger and we battled all night for the rights to my soul. He was a very </a:t>
            </a:r>
            <a:r>
              <a:rPr lang="en-US" sz="2200" dirty="0" smtClean="0">
                <a:solidFill>
                  <a:schemeClr val="bg1"/>
                </a:solidFill>
              </a:rPr>
              <a:t>vicious </a:t>
            </a:r>
            <a:r>
              <a:rPr lang="en-US" sz="2200" dirty="0">
                <a:solidFill>
                  <a:schemeClr val="bg1"/>
                </a:solidFill>
              </a:rPr>
              <a:t>and determined tiger and he tried his best to rip my soul from my body with his sharp teeth and claws but I was strong and stubborn and I would not let go. This battle lasted for two months and he chewed me down to 95 pounds but in the end I prevailed and he disappeared and I was not dead and he had to settle for taking the souls of the two men who were standing next to me in Vietnam. </a:t>
            </a:r>
          </a:p>
          <a:p>
            <a:pPr marL="137160" indent="0">
              <a:buNone/>
            </a:pPr>
            <a:r>
              <a:rPr lang="en-US" sz="2200" dirty="0" smtClean="0"/>
              <a:t> </a:t>
            </a:r>
            <a:endParaRPr lang="en-US" sz="2200" dirty="0"/>
          </a:p>
        </p:txBody>
      </p:sp>
    </p:spTree>
    <p:extLst>
      <p:ext uri="{BB962C8B-B14F-4D97-AF65-F5344CB8AC3E}">
        <p14:creationId xmlns:p14="http://schemas.microsoft.com/office/powerpoint/2010/main" val="24970743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Combat 1964 to 1973</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solidFill>
                  <a:schemeClr val="bg1"/>
                </a:solidFill>
              </a:rPr>
              <a:t>At the beginning of 1967 public </a:t>
            </a:r>
            <a:r>
              <a:rPr lang="en-US" dirty="0" smtClean="0">
                <a:solidFill>
                  <a:schemeClr val="bg1"/>
                </a:solidFill>
              </a:rPr>
              <a:t>support for the war </a:t>
            </a:r>
            <a:r>
              <a:rPr lang="en-US" dirty="0">
                <a:solidFill>
                  <a:schemeClr val="bg1"/>
                </a:solidFill>
              </a:rPr>
              <a:t>was over 50% by the end of the year it had dropped to 48% </a:t>
            </a:r>
            <a:endParaRPr lang="en-US" dirty="0" smtClean="0">
              <a:solidFill>
                <a:schemeClr val="bg1"/>
              </a:solidFill>
            </a:endParaRPr>
          </a:p>
          <a:p>
            <a:pPr>
              <a:buFont typeface="Wingdings" panose="05000000000000000000" pitchFamily="2" charset="2"/>
              <a:buChar char="Ø"/>
            </a:pPr>
            <a:r>
              <a:rPr lang="en-US" dirty="0" smtClean="0">
                <a:solidFill>
                  <a:schemeClr val="bg1"/>
                </a:solidFill>
              </a:rPr>
              <a:t>Protests </a:t>
            </a:r>
            <a:r>
              <a:rPr lang="en-US" dirty="0">
                <a:solidFill>
                  <a:schemeClr val="bg1"/>
                </a:solidFill>
              </a:rPr>
              <a:t>to the war were </a:t>
            </a:r>
            <a:r>
              <a:rPr lang="en-US" dirty="0" smtClean="0">
                <a:solidFill>
                  <a:schemeClr val="bg1"/>
                </a:solidFill>
              </a:rPr>
              <a:t>now country </a:t>
            </a:r>
            <a:r>
              <a:rPr lang="en-US" dirty="0">
                <a:solidFill>
                  <a:schemeClr val="bg1"/>
                </a:solidFill>
              </a:rPr>
              <a:t>wide and </a:t>
            </a:r>
            <a:r>
              <a:rPr lang="en-US" dirty="0" smtClean="0">
                <a:solidFill>
                  <a:schemeClr val="bg1"/>
                </a:solidFill>
              </a:rPr>
              <a:t>there were many that were getting way out of control and violent, even riots, </a:t>
            </a:r>
            <a:r>
              <a:rPr lang="en-US" dirty="0">
                <a:solidFill>
                  <a:schemeClr val="bg1"/>
                </a:solidFill>
              </a:rPr>
              <a:t>in many major cities </a:t>
            </a:r>
            <a:r>
              <a:rPr lang="en-US" dirty="0" smtClean="0">
                <a:solidFill>
                  <a:schemeClr val="bg1"/>
                </a:solidFill>
              </a:rPr>
              <a:t>across the country</a:t>
            </a:r>
          </a:p>
          <a:p>
            <a:pPr>
              <a:lnSpc>
                <a:spcPct val="90000"/>
              </a:lnSpc>
              <a:buFont typeface="Wingdings" panose="05000000000000000000" pitchFamily="2" charset="2"/>
              <a:buChar char="Ø"/>
            </a:pPr>
            <a:r>
              <a:rPr lang="en-US" sz="2600" b="1" i="1" dirty="0">
                <a:solidFill>
                  <a:schemeClr val="bg1"/>
                </a:solidFill>
              </a:rPr>
              <a:t>By the end of 1967 there were 485,600 American troops in Vietnam and </a:t>
            </a:r>
            <a:r>
              <a:rPr lang="en-US" sz="2600" b="1" i="1" dirty="0">
                <a:solidFill>
                  <a:srgbClr val="FF0000"/>
                </a:solidFill>
              </a:rPr>
              <a:t>11,153 more had been killed</a:t>
            </a:r>
          </a:p>
          <a:p>
            <a:pPr>
              <a:buFont typeface="Wingdings" panose="05000000000000000000" pitchFamily="2" charset="2"/>
              <a:buChar char="Ø"/>
            </a:pPr>
            <a:endParaRPr lang="en-US" dirty="0">
              <a:solidFill>
                <a:srgbClr val="FF0000"/>
              </a:solidFill>
            </a:endParaRPr>
          </a:p>
          <a:p>
            <a:endParaRPr lang="en-US" dirty="0"/>
          </a:p>
        </p:txBody>
      </p:sp>
    </p:spTree>
    <p:extLst>
      <p:ext uri="{BB962C8B-B14F-4D97-AF65-F5344CB8AC3E}">
        <p14:creationId xmlns:p14="http://schemas.microsoft.com/office/powerpoint/2010/main" val="23738158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Turing Point of the war Part 1</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Ø"/>
            </a:pPr>
            <a:r>
              <a:rPr lang="en-US" dirty="0" smtClean="0">
                <a:solidFill>
                  <a:schemeClr val="bg1"/>
                </a:solidFill>
              </a:rPr>
              <a:t>On 31 January 1968 the North launched an all out surprise assault in the South referred to now as the </a:t>
            </a:r>
            <a:r>
              <a:rPr lang="en-US" b="1" dirty="0" smtClean="0">
                <a:solidFill>
                  <a:schemeClr val="bg1"/>
                </a:solidFill>
              </a:rPr>
              <a:t>Tet Offensive </a:t>
            </a:r>
          </a:p>
          <a:p>
            <a:pPr>
              <a:buFont typeface="Wingdings" panose="05000000000000000000" pitchFamily="2" charset="2"/>
              <a:buChar char="Ø"/>
            </a:pPr>
            <a:r>
              <a:rPr lang="en-US" dirty="0">
                <a:solidFill>
                  <a:schemeClr val="bg1"/>
                </a:solidFill>
              </a:rPr>
              <a:t>1</a:t>
            </a:r>
            <a:r>
              <a:rPr lang="en-US" dirty="0" smtClean="0">
                <a:solidFill>
                  <a:schemeClr val="bg1"/>
                </a:solidFill>
              </a:rPr>
              <a:t>00 cities were attacked by 85,000 enemy troops and the battle raged for over 4 weeks.</a:t>
            </a:r>
          </a:p>
          <a:p>
            <a:pPr>
              <a:buFont typeface="Wingdings" panose="05000000000000000000" pitchFamily="2" charset="2"/>
              <a:buChar char="Ø"/>
            </a:pPr>
            <a:r>
              <a:rPr lang="en-US" b="1" dirty="0" smtClean="0">
                <a:solidFill>
                  <a:schemeClr val="bg1"/>
                </a:solidFill>
              </a:rPr>
              <a:t>When this battle was </a:t>
            </a:r>
            <a:r>
              <a:rPr lang="en-US" b="1" dirty="0">
                <a:solidFill>
                  <a:schemeClr val="bg1"/>
                </a:solidFill>
              </a:rPr>
              <a:t>over </a:t>
            </a:r>
            <a:r>
              <a:rPr lang="en-US" b="1" dirty="0" smtClean="0">
                <a:solidFill>
                  <a:schemeClr val="bg1"/>
                </a:solidFill>
              </a:rPr>
              <a:t>1,100 </a:t>
            </a:r>
            <a:r>
              <a:rPr lang="en-US" b="1" dirty="0">
                <a:solidFill>
                  <a:schemeClr val="bg1"/>
                </a:solidFill>
              </a:rPr>
              <a:t>Americans and other allied troops, 2,100 </a:t>
            </a:r>
            <a:r>
              <a:rPr lang="en-US" b="1" dirty="0" smtClean="0">
                <a:solidFill>
                  <a:schemeClr val="bg1"/>
                </a:solidFill>
              </a:rPr>
              <a:t>ARVN Troops, </a:t>
            </a:r>
            <a:r>
              <a:rPr lang="en-US" b="1" dirty="0">
                <a:solidFill>
                  <a:schemeClr val="bg1"/>
                </a:solidFill>
              </a:rPr>
              <a:t>14,000 civilians, and 32,000 </a:t>
            </a:r>
            <a:r>
              <a:rPr lang="en-US" b="1" dirty="0" smtClean="0">
                <a:solidFill>
                  <a:schemeClr val="bg1"/>
                </a:solidFill>
              </a:rPr>
              <a:t>North Vietnamese Army (NVA) </a:t>
            </a:r>
            <a:r>
              <a:rPr lang="en-US" b="1" dirty="0">
                <a:solidFill>
                  <a:schemeClr val="bg1"/>
                </a:solidFill>
              </a:rPr>
              <a:t>and Viet Cong </a:t>
            </a:r>
            <a:r>
              <a:rPr lang="en-US" b="1" dirty="0" smtClean="0">
                <a:solidFill>
                  <a:schemeClr val="bg1"/>
                </a:solidFill>
              </a:rPr>
              <a:t>soldiers lay dead</a:t>
            </a:r>
          </a:p>
          <a:p>
            <a:pPr>
              <a:buFont typeface="Wingdings" panose="05000000000000000000" pitchFamily="2" charset="2"/>
              <a:buChar char="Ø"/>
            </a:pPr>
            <a:r>
              <a:rPr lang="en-US" dirty="0" smtClean="0">
                <a:solidFill>
                  <a:schemeClr val="bg1"/>
                </a:solidFill>
              </a:rPr>
              <a:t>Militarily it was a major defeat for the North but the Anti-War element at home used it to show that the American military did not know what it was doing and the war had to be stopped.</a:t>
            </a: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239138154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Turing Point of the war Part </a:t>
            </a:r>
            <a:r>
              <a:rPr lang="en-US" dirty="0" smtClean="0"/>
              <a:t>2</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solidFill>
                  <a:schemeClr val="bg1"/>
                </a:solidFill>
              </a:rPr>
              <a:t>Peace talks start in </a:t>
            </a:r>
            <a:r>
              <a:rPr lang="en-US" dirty="0" smtClean="0">
                <a:solidFill>
                  <a:schemeClr val="bg1"/>
                </a:solidFill>
              </a:rPr>
              <a:t>Paris</a:t>
            </a:r>
          </a:p>
          <a:p>
            <a:pPr>
              <a:buFont typeface="Wingdings" panose="05000000000000000000" pitchFamily="2" charset="2"/>
              <a:buChar char="Ø"/>
            </a:pPr>
            <a:r>
              <a:rPr lang="en-US" dirty="0" smtClean="0">
                <a:solidFill>
                  <a:schemeClr val="bg1"/>
                </a:solidFill>
              </a:rPr>
              <a:t>The anti war movement was now </a:t>
            </a:r>
            <a:r>
              <a:rPr lang="en-US" dirty="0">
                <a:solidFill>
                  <a:schemeClr val="bg1"/>
                </a:solidFill>
              </a:rPr>
              <a:t>i</a:t>
            </a:r>
            <a:r>
              <a:rPr lang="en-US" dirty="0" smtClean="0">
                <a:solidFill>
                  <a:schemeClr val="bg1"/>
                </a:solidFill>
              </a:rPr>
              <a:t>n an all out assault to </a:t>
            </a:r>
            <a:r>
              <a:rPr lang="en-US" b="1" dirty="0" smtClean="0">
                <a:solidFill>
                  <a:schemeClr val="bg1"/>
                </a:solidFill>
              </a:rPr>
              <a:t>bring down the US government</a:t>
            </a:r>
          </a:p>
          <a:p>
            <a:pPr>
              <a:buFont typeface="Wingdings" panose="05000000000000000000" pitchFamily="2" charset="2"/>
              <a:buChar char="Ø"/>
            </a:pPr>
            <a:r>
              <a:rPr lang="en-US" dirty="0">
                <a:solidFill>
                  <a:schemeClr val="bg1"/>
                </a:solidFill>
              </a:rPr>
              <a:t>1968 was also an election year and after riots in Chicago during the Democrat convention President Johnson decided not to run </a:t>
            </a:r>
            <a:r>
              <a:rPr lang="en-US" dirty="0" smtClean="0">
                <a:solidFill>
                  <a:schemeClr val="bg1"/>
                </a:solidFill>
              </a:rPr>
              <a:t>again and </a:t>
            </a:r>
            <a:r>
              <a:rPr lang="en-US" dirty="0">
                <a:solidFill>
                  <a:schemeClr val="bg1"/>
                </a:solidFill>
              </a:rPr>
              <a:t>Nixon became the next </a:t>
            </a:r>
            <a:r>
              <a:rPr lang="en-US" dirty="0" smtClean="0">
                <a:solidFill>
                  <a:schemeClr val="bg1"/>
                </a:solidFill>
              </a:rPr>
              <a:t>President</a:t>
            </a:r>
          </a:p>
          <a:p>
            <a:pPr>
              <a:lnSpc>
                <a:spcPct val="90000"/>
              </a:lnSpc>
              <a:buFont typeface="Wingdings" panose="05000000000000000000" pitchFamily="2" charset="2"/>
              <a:buChar char="Ø"/>
            </a:pPr>
            <a:r>
              <a:rPr lang="en-US" sz="2600" b="1" i="1" dirty="0">
                <a:solidFill>
                  <a:schemeClr val="bg1"/>
                </a:solidFill>
              </a:rPr>
              <a:t>By the end of 1968 there were 536,100 American troops in Vietnam and </a:t>
            </a:r>
            <a:r>
              <a:rPr lang="en-US" sz="2600" b="1" i="1" dirty="0">
                <a:solidFill>
                  <a:srgbClr val="FF0000"/>
                </a:solidFill>
              </a:rPr>
              <a:t>16,899 more had been killed</a:t>
            </a:r>
          </a:p>
          <a:p>
            <a:endParaRPr lang="en-US" dirty="0" smtClean="0"/>
          </a:p>
          <a:p>
            <a:endParaRPr lang="en-US" dirty="0" smtClean="0"/>
          </a:p>
        </p:txBody>
      </p:sp>
    </p:spTree>
    <p:extLst>
      <p:ext uri="{BB962C8B-B14F-4D97-AF65-F5344CB8AC3E}">
        <p14:creationId xmlns:p14="http://schemas.microsoft.com/office/powerpoint/2010/main" val="33010734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 for Questions</a:t>
            </a:r>
            <a:endParaRPr lang="en-US" dirty="0"/>
          </a:p>
        </p:txBody>
      </p:sp>
      <p:pic>
        <p:nvPicPr>
          <p:cNvPr id="5"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ackgroundRemoval t="556" b="100000" l="278" r="100000">
                        <a14:foregroundMark x1="30833" y1="63333" x2="30833" y2="63333"/>
                        <a14:backgroundMark x1="4028" y1="19306" x2="4028" y2="19306"/>
                        <a14:backgroundMark x1="8611" y1="35833" x2="8611" y2="35833"/>
                      </a14:backgroundRemoval>
                    </a14:imgEffect>
                  </a14:imgLayer>
                </a14:imgProps>
              </a:ext>
              <a:ext uri="{28A0092B-C50C-407E-A947-70E740481C1C}">
                <a14:useLocalDpi xmlns:a14="http://schemas.microsoft.com/office/drawing/2010/main" val="0"/>
              </a:ext>
            </a:extLst>
          </a:blip>
          <a:stretch>
            <a:fillRect/>
          </a:stretch>
        </p:blipFill>
        <p:spPr>
          <a:xfrm>
            <a:off x="2217737" y="1600200"/>
            <a:ext cx="4708525" cy="4708525"/>
          </a:xfrm>
        </p:spPr>
      </p:pic>
    </p:spTree>
    <p:extLst>
      <p:ext uri="{BB962C8B-B14F-4D97-AF65-F5344CB8AC3E}">
        <p14:creationId xmlns:p14="http://schemas.microsoft.com/office/powerpoint/2010/main" val="24859460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Vietnam War 1969</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Ø"/>
            </a:pPr>
            <a:r>
              <a:rPr lang="en-US" dirty="0" smtClean="0">
                <a:solidFill>
                  <a:schemeClr val="bg1"/>
                </a:solidFill>
              </a:rPr>
              <a:t>Richard Nixon was now the president and his goal was to extract the troops from Vietnam and end the war on reasonable terms by getting the South Vietnamese (ARVN) to do the fighting</a:t>
            </a:r>
          </a:p>
          <a:p>
            <a:pPr>
              <a:buFont typeface="Wingdings" panose="05000000000000000000" pitchFamily="2" charset="2"/>
              <a:buChar char="Ø"/>
            </a:pPr>
            <a:r>
              <a:rPr lang="en-US" dirty="0" smtClean="0">
                <a:solidFill>
                  <a:schemeClr val="bg1"/>
                </a:solidFill>
              </a:rPr>
              <a:t>The Paris peace talks dragged on</a:t>
            </a:r>
          </a:p>
          <a:p>
            <a:pPr>
              <a:buFont typeface="Wingdings" panose="05000000000000000000" pitchFamily="2" charset="2"/>
              <a:buChar char="Ø"/>
            </a:pPr>
            <a:r>
              <a:rPr lang="en-US" dirty="0" smtClean="0">
                <a:solidFill>
                  <a:schemeClr val="bg1"/>
                </a:solidFill>
              </a:rPr>
              <a:t>15 to 18 August 1969 the Woodstock Festival was held near Bethel New York. This was a major music and war protest event </a:t>
            </a:r>
          </a:p>
          <a:p>
            <a:pPr>
              <a:buFont typeface="Wingdings" panose="05000000000000000000" pitchFamily="2" charset="2"/>
              <a:buChar char="Ø"/>
            </a:pPr>
            <a:r>
              <a:rPr lang="en-US" dirty="0" smtClean="0">
                <a:solidFill>
                  <a:schemeClr val="bg1"/>
                </a:solidFill>
              </a:rPr>
              <a:t>2 September 1969 Hồ </a:t>
            </a:r>
            <a:r>
              <a:rPr lang="en-US" dirty="0">
                <a:solidFill>
                  <a:schemeClr val="bg1"/>
                </a:solidFill>
              </a:rPr>
              <a:t>Chí </a:t>
            </a:r>
            <a:r>
              <a:rPr lang="en-US" dirty="0" smtClean="0">
                <a:solidFill>
                  <a:schemeClr val="bg1"/>
                </a:solidFill>
              </a:rPr>
              <a:t>Minh dies</a:t>
            </a:r>
          </a:p>
          <a:p>
            <a:pPr>
              <a:buFont typeface="Wingdings" panose="05000000000000000000" pitchFamily="2" charset="2"/>
              <a:buChar char="Ø"/>
            </a:pPr>
            <a:r>
              <a:rPr lang="en-US" dirty="0" smtClean="0">
                <a:solidFill>
                  <a:schemeClr val="bg1"/>
                </a:solidFill>
              </a:rPr>
              <a:t>I left the service on 13 September 1969 </a:t>
            </a:r>
          </a:p>
          <a:p>
            <a:pPr>
              <a:buFont typeface="Wingdings" panose="05000000000000000000" pitchFamily="2" charset="2"/>
              <a:buChar char="Ø"/>
            </a:pPr>
            <a:r>
              <a:rPr lang="en-US" b="1" i="1" dirty="0">
                <a:solidFill>
                  <a:schemeClr val="bg1"/>
                </a:solidFill>
              </a:rPr>
              <a:t>By the end of </a:t>
            </a:r>
            <a:r>
              <a:rPr lang="en-US" b="1" i="1" dirty="0" smtClean="0">
                <a:solidFill>
                  <a:schemeClr val="bg1"/>
                </a:solidFill>
              </a:rPr>
              <a:t>1969 </a:t>
            </a:r>
            <a:r>
              <a:rPr lang="en-US" b="1" i="1" dirty="0">
                <a:solidFill>
                  <a:schemeClr val="bg1"/>
                </a:solidFill>
              </a:rPr>
              <a:t>there were </a:t>
            </a:r>
            <a:r>
              <a:rPr lang="en-US" b="1" i="1" dirty="0" smtClean="0">
                <a:solidFill>
                  <a:schemeClr val="bg1"/>
                </a:solidFill>
              </a:rPr>
              <a:t>475,200 </a:t>
            </a:r>
            <a:r>
              <a:rPr lang="en-US" b="1" i="1" dirty="0">
                <a:solidFill>
                  <a:schemeClr val="bg1"/>
                </a:solidFill>
              </a:rPr>
              <a:t>American troops in Vietnam and </a:t>
            </a:r>
            <a:r>
              <a:rPr lang="en-US" b="1" i="1" dirty="0" smtClean="0">
                <a:solidFill>
                  <a:srgbClr val="FF0000"/>
                </a:solidFill>
              </a:rPr>
              <a:t>11,780 </a:t>
            </a:r>
            <a:r>
              <a:rPr lang="en-US" b="1" i="1" dirty="0">
                <a:solidFill>
                  <a:srgbClr val="FF0000"/>
                </a:solidFill>
              </a:rPr>
              <a:t>more had been </a:t>
            </a:r>
            <a:r>
              <a:rPr lang="en-US" b="1" i="1" dirty="0" smtClean="0">
                <a:solidFill>
                  <a:srgbClr val="FF0000"/>
                </a:solidFill>
              </a:rPr>
              <a:t>killed</a:t>
            </a:r>
            <a:endParaRPr lang="en-US" b="1" i="1" dirty="0">
              <a:solidFill>
                <a:srgbClr val="FF0000"/>
              </a:solidFill>
            </a:endParaRPr>
          </a:p>
        </p:txBody>
      </p:sp>
    </p:spTree>
    <p:extLst>
      <p:ext uri="{BB962C8B-B14F-4D97-AF65-F5344CB8AC3E}">
        <p14:creationId xmlns:p14="http://schemas.microsoft.com/office/powerpoint/2010/main" val="27246925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Vietnam War in 1970</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Ø"/>
            </a:pPr>
            <a:r>
              <a:rPr lang="en-US" dirty="0" smtClean="0">
                <a:solidFill>
                  <a:schemeClr val="bg1"/>
                </a:solidFill>
              </a:rPr>
              <a:t>On 4 May 1970 at Kent State University 4 people were shot and killed by the Ohio National Guard. This followed days of campus rioting and burning down the ROTC building.</a:t>
            </a:r>
          </a:p>
          <a:p>
            <a:pPr>
              <a:buFont typeface="Wingdings" panose="05000000000000000000" pitchFamily="2" charset="2"/>
              <a:buChar char="Ø"/>
            </a:pPr>
            <a:r>
              <a:rPr lang="en-US" dirty="0" smtClean="0">
                <a:solidFill>
                  <a:schemeClr val="bg1"/>
                </a:solidFill>
              </a:rPr>
              <a:t>During July 1970 Team Russia &amp; Team China split weakening the North Vietnamese cause.</a:t>
            </a:r>
          </a:p>
          <a:p>
            <a:pPr>
              <a:buFont typeface="Wingdings" panose="05000000000000000000" pitchFamily="2" charset="2"/>
              <a:buChar char="Ø"/>
            </a:pPr>
            <a:r>
              <a:rPr lang="en-US" dirty="0" smtClean="0">
                <a:solidFill>
                  <a:schemeClr val="bg1"/>
                </a:solidFill>
              </a:rPr>
              <a:t>During July 1970 the US 101 Airborne Division fought the NVA in the last major battle between the two enemies</a:t>
            </a:r>
          </a:p>
          <a:p>
            <a:pPr>
              <a:buFont typeface="Wingdings" panose="05000000000000000000" pitchFamily="2" charset="2"/>
              <a:buChar char="Ø"/>
            </a:pPr>
            <a:r>
              <a:rPr lang="en-US" dirty="0" smtClean="0">
                <a:solidFill>
                  <a:schemeClr val="bg1"/>
                </a:solidFill>
              </a:rPr>
              <a:t>By the end of 1970 public support for the war was down to 36%</a:t>
            </a:r>
          </a:p>
          <a:p>
            <a:pPr>
              <a:buFont typeface="Wingdings" panose="05000000000000000000" pitchFamily="2" charset="2"/>
              <a:buChar char="Ø"/>
            </a:pPr>
            <a:r>
              <a:rPr lang="en-US" b="1" i="1" dirty="0">
                <a:solidFill>
                  <a:schemeClr val="bg1"/>
                </a:solidFill>
              </a:rPr>
              <a:t>By the end of </a:t>
            </a:r>
            <a:r>
              <a:rPr lang="en-US" b="1" i="1" dirty="0" smtClean="0">
                <a:solidFill>
                  <a:schemeClr val="bg1"/>
                </a:solidFill>
              </a:rPr>
              <a:t>1970 </a:t>
            </a:r>
            <a:r>
              <a:rPr lang="en-US" b="1" i="1" dirty="0">
                <a:solidFill>
                  <a:schemeClr val="bg1"/>
                </a:solidFill>
              </a:rPr>
              <a:t>there were </a:t>
            </a:r>
            <a:r>
              <a:rPr lang="en-US" b="1" i="1" dirty="0" smtClean="0">
                <a:solidFill>
                  <a:schemeClr val="bg1"/>
                </a:solidFill>
              </a:rPr>
              <a:t>334,600 </a:t>
            </a:r>
            <a:r>
              <a:rPr lang="en-US" b="1" i="1" dirty="0">
                <a:solidFill>
                  <a:schemeClr val="bg1"/>
                </a:solidFill>
              </a:rPr>
              <a:t>American troops in Vietnam and </a:t>
            </a:r>
            <a:r>
              <a:rPr lang="en-US" b="1" i="1" dirty="0" smtClean="0">
                <a:solidFill>
                  <a:srgbClr val="FF0000"/>
                </a:solidFill>
              </a:rPr>
              <a:t>6,173 </a:t>
            </a:r>
            <a:r>
              <a:rPr lang="en-US" b="1" i="1" dirty="0">
                <a:solidFill>
                  <a:srgbClr val="FF0000"/>
                </a:solidFill>
              </a:rPr>
              <a:t>more had been killed</a:t>
            </a:r>
          </a:p>
          <a:p>
            <a:endParaRPr lang="en-US" b="1" i="1" dirty="0">
              <a:solidFill>
                <a:srgbClr val="FF0000"/>
              </a:solidFill>
            </a:endParaRPr>
          </a:p>
        </p:txBody>
      </p:sp>
    </p:spTree>
    <p:extLst>
      <p:ext uri="{BB962C8B-B14F-4D97-AF65-F5344CB8AC3E}">
        <p14:creationId xmlns:p14="http://schemas.microsoft.com/office/powerpoint/2010/main" val="10076857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Vietnam War in </a:t>
            </a:r>
            <a:r>
              <a:rPr lang="en-US" dirty="0" smtClean="0"/>
              <a:t>1971</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solidFill>
                  <a:schemeClr val="bg1"/>
                </a:solidFill>
              </a:rPr>
              <a:t>The winding down of Team USA involvement is continuing moral is generally poor and drug use is on the rise</a:t>
            </a:r>
          </a:p>
          <a:p>
            <a:pPr>
              <a:buFont typeface="Wingdings" panose="05000000000000000000" pitchFamily="2" charset="2"/>
              <a:buChar char="Ø"/>
            </a:pPr>
            <a:r>
              <a:rPr lang="en-US" dirty="0" smtClean="0">
                <a:solidFill>
                  <a:schemeClr val="bg1"/>
                </a:solidFill>
              </a:rPr>
              <a:t>All US offensive operations were stopped by the end of the year</a:t>
            </a:r>
          </a:p>
          <a:p>
            <a:pPr>
              <a:buFont typeface="Wingdings" panose="05000000000000000000" pitchFamily="2" charset="2"/>
              <a:buChar char="Ø"/>
            </a:pPr>
            <a:r>
              <a:rPr lang="en-US" dirty="0" smtClean="0">
                <a:solidFill>
                  <a:schemeClr val="bg1"/>
                </a:solidFill>
              </a:rPr>
              <a:t>Support for the war is now at 28% and no more polls were taken</a:t>
            </a:r>
          </a:p>
          <a:p>
            <a:pPr>
              <a:buFont typeface="Wingdings" panose="05000000000000000000" pitchFamily="2" charset="2"/>
              <a:buChar char="Ø"/>
            </a:pPr>
            <a:r>
              <a:rPr lang="en-US" b="1" i="1" dirty="0">
                <a:solidFill>
                  <a:schemeClr val="bg1"/>
                </a:solidFill>
              </a:rPr>
              <a:t>By the end of </a:t>
            </a:r>
            <a:r>
              <a:rPr lang="en-US" b="1" i="1" dirty="0" smtClean="0">
                <a:solidFill>
                  <a:schemeClr val="bg1"/>
                </a:solidFill>
              </a:rPr>
              <a:t>1971 </a:t>
            </a:r>
            <a:r>
              <a:rPr lang="en-US" b="1" i="1" dirty="0">
                <a:solidFill>
                  <a:schemeClr val="bg1"/>
                </a:solidFill>
              </a:rPr>
              <a:t>there were </a:t>
            </a:r>
            <a:r>
              <a:rPr lang="en-US" b="1" i="1" dirty="0" smtClean="0">
                <a:solidFill>
                  <a:schemeClr val="bg1"/>
                </a:solidFill>
              </a:rPr>
              <a:t>156,800 </a:t>
            </a:r>
            <a:r>
              <a:rPr lang="en-US" b="1" i="1" dirty="0">
                <a:solidFill>
                  <a:schemeClr val="bg1"/>
                </a:solidFill>
              </a:rPr>
              <a:t>American troops </a:t>
            </a:r>
            <a:r>
              <a:rPr lang="en-US" b="1" i="1" dirty="0" smtClean="0">
                <a:solidFill>
                  <a:schemeClr val="bg1"/>
                </a:solidFill>
              </a:rPr>
              <a:t>left in </a:t>
            </a:r>
            <a:r>
              <a:rPr lang="en-US" b="1" i="1" dirty="0">
                <a:solidFill>
                  <a:schemeClr val="bg1"/>
                </a:solidFill>
              </a:rPr>
              <a:t>Vietnam and </a:t>
            </a:r>
            <a:r>
              <a:rPr lang="en-US" b="1" i="1" dirty="0" smtClean="0">
                <a:solidFill>
                  <a:srgbClr val="FF0000"/>
                </a:solidFill>
              </a:rPr>
              <a:t>2,414 </a:t>
            </a:r>
            <a:r>
              <a:rPr lang="en-US" b="1" i="1" dirty="0">
                <a:solidFill>
                  <a:srgbClr val="FF0000"/>
                </a:solidFill>
              </a:rPr>
              <a:t>more had been </a:t>
            </a:r>
            <a:r>
              <a:rPr lang="en-US" b="1" i="1" dirty="0" smtClean="0">
                <a:solidFill>
                  <a:srgbClr val="FF0000"/>
                </a:solidFill>
              </a:rPr>
              <a:t>killed</a:t>
            </a:r>
            <a:endParaRPr lang="en-US" b="1" i="1" dirty="0">
              <a:solidFill>
                <a:srgbClr val="FF0000"/>
              </a:solidFill>
            </a:endParaRPr>
          </a:p>
        </p:txBody>
      </p:sp>
    </p:spTree>
    <p:extLst>
      <p:ext uri="{BB962C8B-B14F-4D97-AF65-F5344CB8AC3E}">
        <p14:creationId xmlns:p14="http://schemas.microsoft.com/office/powerpoint/2010/main" val="265358671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Vietnam War in </a:t>
            </a:r>
            <a:r>
              <a:rPr lang="en-US" dirty="0" smtClean="0"/>
              <a:t>1972 Jan - June</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solidFill>
                  <a:schemeClr val="bg1"/>
                </a:solidFill>
              </a:rPr>
              <a:t>In February after the North Vietnamese balked at the peace talks, again, Nixon order the heaviest air strikes of the war against the North and its forces in the South</a:t>
            </a:r>
          </a:p>
          <a:p>
            <a:pPr>
              <a:buFont typeface="Wingdings" panose="05000000000000000000" pitchFamily="2" charset="2"/>
              <a:buChar char="Ø"/>
            </a:pPr>
            <a:r>
              <a:rPr lang="en-US" dirty="0" smtClean="0">
                <a:solidFill>
                  <a:schemeClr val="bg1"/>
                </a:solidFill>
              </a:rPr>
              <a:t>On 21 February 1972 Nixon visited China to talk with </a:t>
            </a:r>
            <a:r>
              <a:rPr lang="en-US" dirty="0">
                <a:solidFill>
                  <a:schemeClr val="bg1"/>
                </a:solidFill>
              </a:rPr>
              <a:t>Mao Zedong </a:t>
            </a:r>
            <a:r>
              <a:rPr lang="en-US" dirty="0" smtClean="0">
                <a:solidFill>
                  <a:schemeClr val="bg1"/>
                </a:solidFill>
              </a:rPr>
              <a:t>the leader of team China and reestablish relations with that country</a:t>
            </a:r>
          </a:p>
          <a:p>
            <a:pPr>
              <a:buFont typeface="Wingdings" panose="05000000000000000000" pitchFamily="2" charset="2"/>
              <a:buChar char="Ø"/>
            </a:pPr>
            <a:r>
              <a:rPr lang="en-US" dirty="0" smtClean="0">
                <a:solidFill>
                  <a:schemeClr val="bg1"/>
                </a:solidFill>
              </a:rPr>
              <a:t>During the spring the NVA launched an assault against the South which the US air defeated along with the ARVN troops</a:t>
            </a:r>
          </a:p>
          <a:p>
            <a:endParaRPr lang="en-US" dirty="0"/>
          </a:p>
        </p:txBody>
      </p:sp>
    </p:spTree>
    <p:extLst>
      <p:ext uri="{BB962C8B-B14F-4D97-AF65-F5344CB8AC3E}">
        <p14:creationId xmlns:p14="http://schemas.microsoft.com/office/powerpoint/2010/main" val="361109942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Vietnam War in 1972 </a:t>
            </a:r>
            <a:r>
              <a:rPr lang="en-US" dirty="0" smtClean="0"/>
              <a:t>July - Dec</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solidFill>
                  <a:schemeClr val="bg1"/>
                </a:solidFill>
              </a:rPr>
              <a:t>During July Jane Fonda visited Hanoi and did very unspeakable things while there to American POW’s being held in what was called the “Hanoi Hilton”</a:t>
            </a:r>
          </a:p>
          <a:p>
            <a:pPr>
              <a:buFont typeface="Wingdings" panose="05000000000000000000" pitchFamily="2" charset="2"/>
              <a:buChar char="Ø"/>
            </a:pPr>
            <a:r>
              <a:rPr lang="en-US" dirty="0" smtClean="0">
                <a:solidFill>
                  <a:schemeClr val="bg1"/>
                </a:solidFill>
              </a:rPr>
              <a:t>During November and December the North was still playing games in the peace talks and so Nixon ordered more bombings </a:t>
            </a:r>
          </a:p>
          <a:p>
            <a:pPr>
              <a:buFont typeface="Wingdings" panose="05000000000000000000" pitchFamily="2" charset="2"/>
              <a:buChar char="Ø"/>
            </a:pPr>
            <a:r>
              <a:rPr lang="en-US" b="1" i="1" dirty="0" smtClean="0">
                <a:solidFill>
                  <a:schemeClr val="bg1"/>
                </a:solidFill>
              </a:rPr>
              <a:t>By </a:t>
            </a:r>
            <a:r>
              <a:rPr lang="en-US" b="1" i="1" dirty="0">
                <a:solidFill>
                  <a:schemeClr val="bg1"/>
                </a:solidFill>
              </a:rPr>
              <a:t>the end of 1972 there were only 24,200 American troops </a:t>
            </a:r>
            <a:r>
              <a:rPr lang="en-US" b="1" i="1" dirty="0" smtClean="0">
                <a:solidFill>
                  <a:schemeClr val="bg1"/>
                </a:solidFill>
              </a:rPr>
              <a:t>left in </a:t>
            </a:r>
            <a:r>
              <a:rPr lang="en-US" b="1" i="1" dirty="0">
                <a:solidFill>
                  <a:schemeClr val="bg1"/>
                </a:solidFill>
              </a:rPr>
              <a:t>Vietnam and only </a:t>
            </a:r>
            <a:r>
              <a:rPr lang="en-US" b="1" i="1" dirty="0">
                <a:solidFill>
                  <a:srgbClr val="FF0000"/>
                </a:solidFill>
              </a:rPr>
              <a:t>759 more had been killed</a:t>
            </a:r>
          </a:p>
          <a:p>
            <a:endParaRPr lang="en-US" dirty="0"/>
          </a:p>
        </p:txBody>
      </p:sp>
    </p:spTree>
    <p:extLst>
      <p:ext uri="{BB962C8B-B14F-4D97-AF65-F5344CB8AC3E}">
        <p14:creationId xmlns:p14="http://schemas.microsoft.com/office/powerpoint/2010/main" val="19199772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Jane Fonda in Hanoi 1972</a:t>
            </a:r>
            <a:endParaRPr lang="en-US" dirty="0"/>
          </a:p>
        </p:txBody>
      </p:sp>
      <p:sp>
        <p:nvSpPr>
          <p:cNvPr id="3" name="Content Placeholder 2"/>
          <p:cNvSpPr>
            <a:spLocks noGrp="1"/>
          </p:cNvSpPr>
          <p:nvPr>
            <p:ph idx="1"/>
          </p:nvPr>
        </p:nvSpPr>
        <p:spPr>
          <a:xfrm>
            <a:off x="914400" y="5384330"/>
            <a:ext cx="7315200" cy="1245070"/>
          </a:xfrm>
        </p:spPr>
        <p:txBody>
          <a:bodyPr>
            <a:normAutofit fontScale="92500" lnSpcReduction="10000"/>
          </a:bodyPr>
          <a:lstStyle/>
          <a:p>
            <a:pPr marL="137160" indent="0">
              <a:buNone/>
            </a:pPr>
            <a:r>
              <a:rPr lang="en-US" b="1" dirty="0" smtClean="0">
                <a:solidFill>
                  <a:srgbClr val="FF0000"/>
                </a:solidFill>
              </a:rPr>
              <a:t>No American soldier that fought in Vietnam will ever watch a movie of hers and we think she is a traitor to our country for what she did</a:t>
            </a:r>
            <a:endParaRPr lang="en-US" b="1"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21540" y="1447800"/>
            <a:ext cx="6050860" cy="3936531"/>
          </a:xfrm>
          <a:prstGeom prst="rect">
            <a:avLst/>
          </a:prstGeom>
        </p:spPr>
      </p:pic>
      <p:cxnSp>
        <p:nvCxnSpPr>
          <p:cNvPr id="6" name="Straight Arrow Connector 5"/>
          <p:cNvCxnSpPr/>
          <p:nvPr/>
        </p:nvCxnSpPr>
        <p:spPr>
          <a:xfrm>
            <a:off x="2209800" y="1289824"/>
            <a:ext cx="1600200" cy="3657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77138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Vietnam War in </a:t>
            </a:r>
            <a:r>
              <a:rPr lang="en-US" dirty="0" smtClean="0"/>
              <a:t>1973</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solidFill>
                  <a:schemeClr val="bg1"/>
                </a:solidFill>
              </a:rPr>
              <a:t>On 27 January 1973 The Paris accords  </a:t>
            </a:r>
            <a:r>
              <a:rPr lang="en-US" dirty="0">
                <a:solidFill>
                  <a:schemeClr val="bg1"/>
                </a:solidFill>
              </a:rPr>
              <a:t>"Agreement on Ending the War and Restoring Peace in </a:t>
            </a:r>
            <a:r>
              <a:rPr lang="en-US" dirty="0" smtClean="0">
                <a:solidFill>
                  <a:schemeClr val="bg1"/>
                </a:solidFill>
              </a:rPr>
              <a:t>Vietnam“ were signed by all parties</a:t>
            </a:r>
          </a:p>
          <a:p>
            <a:pPr>
              <a:buFont typeface="Wingdings" panose="05000000000000000000" pitchFamily="2" charset="2"/>
              <a:buChar char="Ø"/>
            </a:pPr>
            <a:r>
              <a:rPr lang="en-US" dirty="0" smtClean="0">
                <a:solidFill>
                  <a:schemeClr val="bg1"/>
                </a:solidFill>
              </a:rPr>
              <a:t>On 12 February 1973 the North released 592 POWs but there are still many un accounted for from the war</a:t>
            </a:r>
          </a:p>
          <a:p>
            <a:pPr>
              <a:buFont typeface="Wingdings" panose="05000000000000000000" pitchFamily="2" charset="2"/>
              <a:buChar char="Ø"/>
            </a:pPr>
            <a:r>
              <a:rPr lang="en-US" b="1" i="1" dirty="0">
                <a:solidFill>
                  <a:schemeClr val="bg1"/>
                </a:solidFill>
              </a:rPr>
              <a:t>By the end of </a:t>
            </a:r>
            <a:r>
              <a:rPr lang="en-US" b="1" i="1" dirty="0" smtClean="0">
                <a:solidFill>
                  <a:schemeClr val="bg1"/>
                </a:solidFill>
              </a:rPr>
              <a:t>1973 </a:t>
            </a:r>
            <a:r>
              <a:rPr lang="en-US" b="1" i="1" dirty="0">
                <a:solidFill>
                  <a:schemeClr val="bg1"/>
                </a:solidFill>
              </a:rPr>
              <a:t>there were </a:t>
            </a:r>
            <a:r>
              <a:rPr lang="en-US" b="1" i="1" dirty="0" smtClean="0">
                <a:solidFill>
                  <a:schemeClr val="bg1"/>
                </a:solidFill>
              </a:rPr>
              <a:t>only 240 </a:t>
            </a:r>
            <a:r>
              <a:rPr lang="en-US" b="1" i="1" dirty="0">
                <a:solidFill>
                  <a:schemeClr val="bg1"/>
                </a:solidFill>
              </a:rPr>
              <a:t>American troops in Vietnam </a:t>
            </a:r>
            <a:r>
              <a:rPr lang="en-US" b="1" i="1" dirty="0" smtClean="0">
                <a:solidFill>
                  <a:schemeClr val="bg1"/>
                </a:solidFill>
              </a:rPr>
              <a:t>(at the US Embassy) and </a:t>
            </a:r>
            <a:r>
              <a:rPr lang="en-US" b="1" i="1" dirty="0" smtClean="0">
                <a:solidFill>
                  <a:srgbClr val="FF0000"/>
                </a:solidFill>
              </a:rPr>
              <a:t>168 </a:t>
            </a:r>
            <a:r>
              <a:rPr lang="en-US" b="1" i="1" dirty="0">
                <a:solidFill>
                  <a:srgbClr val="FF0000"/>
                </a:solidFill>
              </a:rPr>
              <a:t>more had been </a:t>
            </a:r>
            <a:r>
              <a:rPr lang="en-US" b="1" i="1" dirty="0" smtClean="0">
                <a:solidFill>
                  <a:srgbClr val="FF0000"/>
                </a:solidFill>
              </a:rPr>
              <a:t>killed</a:t>
            </a:r>
          </a:p>
          <a:p>
            <a:pPr marL="137160" indent="0">
              <a:buNone/>
            </a:pPr>
            <a:endParaRPr lang="en-US" dirty="0" smtClean="0"/>
          </a:p>
          <a:p>
            <a:endParaRPr lang="en-US" dirty="0"/>
          </a:p>
        </p:txBody>
      </p:sp>
    </p:spTree>
    <p:extLst>
      <p:ext uri="{BB962C8B-B14F-4D97-AF65-F5344CB8AC3E}">
        <p14:creationId xmlns:p14="http://schemas.microsoft.com/office/powerpoint/2010/main" val="222608909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Vietnam 1974 - 1975</a:t>
            </a:r>
            <a:endParaRPr lang="en-US" dirty="0"/>
          </a:p>
        </p:txBody>
      </p:sp>
      <p:sp>
        <p:nvSpPr>
          <p:cNvPr id="3" name="Content Placeholder 2"/>
          <p:cNvSpPr>
            <a:spLocks noGrp="1"/>
          </p:cNvSpPr>
          <p:nvPr>
            <p:ph idx="1"/>
          </p:nvPr>
        </p:nvSpPr>
        <p:spPr/>
        <p:txBody>
          <a:bodyPr>
            <a:normAutofit fontScale="85000" lnSpcReduction="20000"/>
          </a:bodyPr>
          <a:lstStyle/>
          <a:p>
            <a:pPr>
              <a:buFont typeface="Wingdings" panose="05000000000000000000" pitchFamily="2" charset="2"/>
              <a:buChar char="Ø"/>
            </a:pPr>
            <a:r>
              <a:rPr lang="en-US" dirty="0" smtClean="0">
                <a:solidFill>
                  <a:schemeClr val="bg1"/>
                </a:solidFill>
              </a:rPr>
              <a:t>Several battles were conducted by the North against the South as they became more and more aggressive during 1974 and into 1975</a:t>
            </a:r>
          </a:p>
          <a:p>
            <a:pPr>
              <a:buFont typeface="Wingdings" panose="05000000000000000000" pitchFamily="2" charset="2"/>
              <a:buChar char="Ø"/>
            </a:pPr>
            <a:r>
              <a:rPr lang="en-US" dirty="0" smtClean="0">
                <a:solidFill>
                  <a:schemeClr val="bg1"/>
                </a:solidFill>
              </a:rPr>
              <a:t>As 1975 started Team USA began evacuating as many Vietnamese as they could knowing the South would soon fall</a:t>
            </a:r>
          </a:p>
          <a:p>
            <a:pPr>
              <a:buFont typeface="Wingdings" panose="05000000000000000000" pitchFamily="2" charset="2"/>
              <a:buChar char="Ø"/>
            </a:pPr>
            <a:r>
              <a:rPr lang="en-US" dirty="0" smtClean="0">
                <a:solidFill>
                  <a:schemeClr val="bg1"/>
                </a:solidFill>
              </a:rPr>
              <a:t>Although technically funds had not been cut off yet, the North knew they would be soon as the South had lost all US and world support</a:t>
            </a:r>
          </a:p>
          <a:p>
            <a:pPr>
              <a:buFont typeface="Wingdings" panose="05000000000000000000" pitchFamily="2" charset="2"/>
              <a:buChar char="Ø"/>
            </a:pPr>
            <a:r>
              <a:rPr lang="en-US" dirty="0" smtClean="0">
                <a:solidFill>
                  <a:schemeClr val="bg1"/>
                </a:solidFill>
              </a:rPr>
              <a:t>On 30 April 1975 Saigon fell to the North </a:t>
            </a:r>
            <a:r>
              <a:rPr lang="en-US" dirty="0">
                <a:solidFill>
                  <a:schemeClr val="bg1"/>
                </a:solidFill>
              </a:rPr>
              <a:t>V</a:t>
            </a:r>
            <a:r>
              <a:rPr lang="en-US" dirty="0" smtClean="0">
                <a:solidFill>
                  <a:schemeClr val="bg1"/>
                </a:solidFill>
              </a:rPr>
              <a:t>ietnamese army and the war was ended</a:t>
            </a:r>
          </a:p>
          <a:p>
            <a:pPr>
              <a:buFont typeface="Wingdings" panose="05000000000000000000" pitchFamily="2" charset="2"/>
              <a:buChar char="Ø"/>
            </a:pPr>
            <a:r>
              <a:rPr lang="en-US" b="1" i="1" dirty="0">
                <a:solidFill>
                  <a:schemeClr val="bg1"/>
                </a:solidFill>
              </a:rPr>
              <a:t>By the end of </a:t>
            </a:r>
            <a:r>
              <a:rPr lang="en-US" b="1" i="1" dirty="0" smtClean="0">
                <a:solidFill>
                  <a:schemeClr val="bg1"/>
                </a:solidFill>
              </a:rPr>
              <a:t>1975 </a:t>
            </a:r>
            <a:r>
              <a:rPr lang="en-US" b="1" i="1" dirty="0">
                <a:solidFill>
                  <a:schemeClr val="bg1"/>
                </a:solidFill>
              </a:rPr>
              <a:t>there were </a:t>
            </a:r>
            <a:r>
              <a:rPr lang="en-US" b="1" i="1" dirty="0" smtClean="0">
                <a:solidFill>
                  <a:schemeClr val="bg1"/>
                </a:solidFill>
              </a:rPr>
              <a:t>no </a:t>
            </a:r>
            <a:r>
              <a:rPr lang="en-US" b="1" i="1" dirty="0">
                <a:solidFill>
                  <a:schemeClr val="bg1"/>
                </a:solidFill>
              </a:rPr>
              <a:t>American troops in Vietnam </a:t>
            </a:r>
            <a:r>
              <a:rPr lang="en-US" b="1" i="1" dirty="0" smtClean="0">
                <a:solidFill>
                  <a:schemeClr val="bg1"/>
                </a:solidFill>
              </a:rPr>
              <a:t>and </a:t>
            </a:r>
            <a:r>
              <a:rPr lang="en-US" b="1" i="1" dirty="0" smtClean="0">
                <a:solidFill>
                  <a:srgbClr val="FF0000"/>
                </a:solidFill>
              </a:rPr>
              <a:t>161 </a:t>
            </a:r>
            <a:r>
              <a:rPr lang="en-US" b="1" i="1" dirty="0">
                <a:solidFill>
                  <a:srgbClr val="FF0000"/>
                </a:solidFill>
              </a:rPr>
              <a:t>more had been killed </a:t>
            </a:r>
            <a:r>
              <a:rPr lang="en-US" b="1" i="1" dirty="0" smtClean="0">
                <a:solidFill>
                  <a:srgbClr val="FF0000"/>
                </a:solidFill>
              </a:rPr>
              <a:t>evacuating </a:t>
            </a:r>
            <a:r>
              <a:rPr lang="en-US" b="1" i="1" dirty="0">
                <a:solidFill>
                  <a:srgbClr val="FF0000"/>
                </a:solidFill>
              </a:rPr>
              <a:t>Vietnamese</a:t>
            </a:r>
          </a:p>
          <a:p>
            <a:endParaRPr lang="en-US" dirty="0"/>
          </a:p>
        </p:txBody>
      </p:sp>
    </p:spTree>
    <p:extLst>
      <p:ext uri="{BB962C8B-B14F-4D97-AF65-F5344CB8AC3E}">
        <p14:creationId xmlns:p14="http://schemas.microsoft.com/office/powerpoint/2010/main" val="199382221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Wrap Up USA losses</a:t>
            </a:r>
            <a:endParaRPr lang="en-US"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solidFill>
                  <a:schemeClr val="bg1"/>
                </a:solidFill>
              </a:rPr>
              <a:t>Military deaths </a:t>
            </a:r>
          </a:p>
          <a:p>
            <a:pPr lvl="1">
              <a:buFont typeface="Wingdings" panose="05000000000000000000" pitchFamily="2" charset="2"/>
              <a:buChar char="Ø"/>
            </a:pPr>
            <a:r>
              <a:rPr lang="en-US" dirty="0" smtClean="0">
                <a:solidFill>
                  <a:schemeClr val="bg1"/>
                </a:solidFill>
              </a:rPr>
              <a:t>47,378 military personnel were killed in combat</a:t>
            </a:r>
          </a:p>
          <a:p>
            <a:pPr lvl="1">
              <a:buFont typeface="Wingdings" panose="05000000000000000000" pitchFamily="2" charset="2"/>
              <a:buChar char="Ø"/>
            </a:pPr>
            <a:r>
              <a:rPr lang="en-US" dirty="0" smtClean="0">
                <a:solidFill>
                  <a:schemeClr val="bg1"/>
                </a:solidFill>
              </a:rPr>
              <a:t>10,800 military personnel died in country</a:t>
            </a:r>
          </a:p>
          <a:p>
            <a:pPr lvl="1">
              <a:buFont typeface="Wingdings" panose="05000000000000000000" pitchFamily="2" charset="2"/>
              <a:buChar char="Ø"/>
            </a:pPr>
            <a:r>
              <a:rPr lang="en-US" dirty="0" smtClean="0">
                <a:solidFill>
                  <a:schemeClr val="bg1"/>
                </a:solidFill>
              </a:rPr>
              <a:t>58,202 total lost in Vietnam</a:t>
            </a:r>
          </a:p>
          <a:p>
            <a:pPr>
              <a:buFont typeface="Wingdings" panose="05000000000000000000" pitchFamily="2" charset="2"/>
              <a:buChar char="Ø"/>
            </a:pPr>
            <a:r>
              <a:rPr lang="en-US" dirty="0" smtClean="0">
                <a:solidFill>
                  <a:schemeClr val="bg1"/>
                </a:solidFill>
              </a:rPr>
              <a:t>Wounded</a:t>
            </a:r>
          </a:p>
          <a:p>
            <a:pPr lvl="1">
              <a:buFont typeface="Wingdings" panose="05000000000000000000" pitchFamily="2" charset="2"/>
              <a:buChar char="Ø"/>
            </a:pPr>
            <a:r>
              <a:rPr lang="en-US" dirty="0">
                <a:solidFill>
                  <a:schemeClr val="bg1"/>
                </a:solidFill>
              </a:rPr>
              <a:t>153,329 were wounded and required hospitalization</a:t>
            </a:r>
          </a:p>
          <a:p>
            <a:pPr lvl="1">
              <a:buFont typeface="Wingdings" panose="05000000000000000000" pitchFamily="2" charset="2"/>
              <a:buChar char="Ø"/>
            </a:pPr>
            <a:r>
              <a:rPr lang="en-US" dirty="0">
                <a:solidFill>
                  <a:schemeClr val="bg1"/>
                </a:solidFill>
              </a:rPr>
              <a:t>150,375 were injured but were </a:t>
            </a:r>
            <a:r>
              <a:rPr lang="en-US" dirty="0" smtClean="0">
                <a:solidFill>
                  <a:schemeClr val="bg1"/>
                </a:solidFill>
              </a:rPr>
              <a:t>not hospitalized</a:t>
            </a:r>
            <a:endParaRPr lang="en-US" dirty="0">
              <a:solidFill>
                <a:schemeClr val="bg1"/>
              </a:solidFill>
            </a:endParaRPr>
          </a:p>
          <a:p>
            <a:pPr lvl="1">
              <a:buFont typeface="Wingdings" panose="05000000000000000000" pitchFamily="2" charset="2"/>
              <a:buChar char="Ø"/>
            </a:pPr>
            <a:r>
              <a:rPr lang="en-US" dirty="0">
                <a:solidFill>
                  <a:schemeClr val="bg1"/>
                </a:solidFill>
              </a:rPr>
              <a:t>303,704 total </a:t>
            </a:r>
            <a:r>
              <a:rPr lang="en-US" dirty="0" smtClean="0">
                <a:solidFill>
                  <a:schemeClr val="bg1"/>
                </a:solidFill>
              </a:rPr>
              <a:t>wounded</a:t>
            </a:r>
          </a:p>
          <a:p>
            <a:pPr>
              <a:buFont typeface="Wingdings" panose="05000000000000000000" pitchFamily="2" charset="2"/>
              <a:buChar char="Ø"/>
            </a:pPr>
            <a:r>
              <a:rPr lang="en-US" dirty="0" smtClean="0">
                <a:solidFill>
                  <a:schemeClr val="bg1"/>
                </a:solidFill>
              </a:rPr>
              <a:t>Missing in Action (MIA) Prison of war (POW)</a:t>
            </a:r>
          </a:p>
          <a:p>
            <a:pPr lvl="1">
              <a:buFont typeface="Wingdings" panose="05000000000000000000" pitchFamily="2" charset="2"/>
              <a:buChar char="Ø"/>
            </a:pPr>
            <a:r>
              <a:rPr lang="en-US" dirty="0" smtClean="0">
                <a:solidFill>
                  <a:schemeClr val="bg1"/>
                </a:solidFill>
              </a:rPr>
              <a:t>2,338 Missing</a:t>
            </a:r>
          </a:p>
          <a:p>
            <a:pPr lvl="1">
              <a:buFont typeface="Wingdings" panose="05000000000000000000" pitchFamily="2" charset="2"/>
              <a:buChar char="Ø"/>
            </a:pPr>
            <a:r>
              <a:rPr lang="en-US" dirty="0" smtClean="0">
                <a:solidFill>
                  <a:schemeClr val="bg1"/>
                </a:solidFill>
              </a:rPr>
              <a:t>966 POW</a:t>
            </a:r>
          </a:p>
          <a:p>
            <a:pPr lvl="1"/>
            <a:endParaRPr lang="en-US" dirty="0" smtClean="0"/>
          </a:p>
        </p:txBody>
      </p:sp>
    </p:spTree>
    <p:extLst>
      <p:ext uri="{BB962C8B-B14F-4D97-AF65-F5344CB8AC3E}">
        <p14:creationId xmlns:p14="http://schemas.microsoft.com/office/powerpoint/2010/main" val="14259810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Atrocities Committed by the North Vietnamese Army and the Viet </a:t>
            </a:r>
            <a:r>
              <a:rPr lang="en-US" sz="3200" dirty="0"/>
              <a:t>C</a:t>
            </a:r>
            <a:r>
              <a:rPr lang="en-US" sz="3200" dirty="0" smtClean="0"/>
              <a:t>ong </a:t>
            </a:r>
            <a:endParaRPr lang="en-US" sz="3200" dirty="0"/>
          </a:p>
        </p:txBody>
      </p:sp>
      <p:sp>
        <p:nvSpPr>
          <p:cNvPr id="3" name="Content Placeholder 2"/>
          <p:cNvSpPr>
            <a:spLocks noGrp="1"/>
          </p:cNvSpPr>
          <p:nvPr>
            <p:ph idx="1"/>
          </p:nvPr>
        </p:nvSpPr>
        <p:spPr/>
        <p:txBody>
          <a:bodyPr>
            <a:normAutofit fontScale="85000" lnSpcReduction="20000"/>
          </a:bodyPr>
          <a:lstStyle/>
          <a:p>
            <a:pPr>
              <a:buFont typeface="Wingdings" panose="05000000000000000000" pitchFamily="2" charset="2"/>
              <a:buChar char="Ø"/>
            </a:pPr>
            <a:r>
              <a:rPr lang="en-US" b="1" dirty="0" smtClean="0">
                <a:solidFill>
                  <a:schemeClr val="bg1"/>
                </a:solidFill>
              </a:rPr>
              <a:t>Frequently Targeted </a:t>
            </a:r>
            <a:r>
              <a:rPr lang="en-US" b="1" dirty="0">
                <a:solidFill>
                  <a:schemeClr val="bg1"/>
                </a:solidFill>
              </a:rPr>
              <a:t>assassinations </a:t>
            </a:r>
            <a:r>
              <a:rPr lang="en-US" dirty="0" smtClean="0">
                <a:solidFill>
                  <a:schemeClr val="bg1"/>
                </a:solidFill>
              </a:rPr>
              <a:t>of </a:t>
            </a:r>
            <a:r>
              <a:rPr lang="en-US" dirty="0">
                <a:solidFill>
                  <a:schemeClr val="bg1"/>
                </a:solidFill>
              </a:rPr>
              <a:t>South Vietnamese anti-communist civilians and government/military members and their </a:t>
            </a:r>
            <a:r>
              <a:rPr lang="en-US" dirty="0" smtClean="0">
                <a:solidFill>
                  <a:schemeClr val="bg1"/>
                </a:solidFill>
              </a:rPr>
              <a:t>families</a:t>
            </a:r>
          </a:p>
          <a:p>
            <a:pPr>
              <a:buFont typeface="Wingdings" panose="05000000000000000000" pitchFamily="2" charset="2"/>
              <a:buChar char="Ø"/>
            </a:pPr>
            <a:r>
              <a:rPr lang="en-US" b="1" dirty="0">
                <a:solidFill>
                  <a:schemeClr val="bg1"/>
                </a:solidFill>
              </a:rPr>
              <a:t>Frequently bombarded and machine-gunned convoys of civilians </a:t>
            </a:r>
            <a:r>
              <a:rPr lang="en-US" dirty="0">
                <a:solidFill>
                  <a:schemeClr val="bg1"/>
                </a:solidFill>
              </a:rPr>
              <a:t>fleeing combat zones, resulting in hundreds of dead bodies on </a:t>
            </a:r>
            <a:r>
              <a:rPr lang="en-US" dirty="0" smtClean="0">
                <a:solidFill>
                  <a:schemeClr val="bg1"/>
                </a:solidFill>
              </a:rPr>
              <a:t>highways</a:t>
            </a:r>
          </a:p>
          <a:p>
            <a:pPr>
              <a:buFont typeface="Wingdings" panose="05000000000000000000" pitchFamily="2" charset="2"/>
              <a:buChar char="Ø"/>
            </a:pPr>
            <a:r>
              <a:rPr lang="en-US" b="1" dirty="0">
                <a:solidFill>
                  <a:schemeClr val="bg1"/>
                </a:solidFill>
              </a:rPr>
              <a:t>Dak Son Massacre:</a:t>
            </a:r>
            <a:r>
              <a:rPr lang="en-US" dirty="0">
                <a:solidFill>
                  <a:schemeClr val="bg1"/>
                </a:solidFill>
              </a:rPr>
              <a:t> Forced entire villages in the countryside to side with the Communists otherwise they will be killed, for example they massacred the entire village of Dak Son, </a:t>
            </a:r>
            <a:r>
              <a:rPr lang="en-US" b="1" dirty="0">
                <a:solidFill>
                  <a:schemeClr val="bg1"/>
                </a:solidFill>
              </a:rPr>
              <a:t>300+ people</a:t>
            </a:r>
            <a:r>
              <a:rPr lang="en-US" dirty="0">
                <a:solidFill>
                  <a:schemeClr val="bg1"/>
                </a:solidFill>
              </a:rPr>
              <a:t>,</a:t>
            </a:r>
            <a:endParaRPr lang="en-US" b="1" dirty="0">
              <a:solidFill>
                <a:schemeClr val="bg1"/>
              </a:solidFill>
            </a:endParaRPr>
          </a:p>
          <a:p>
            <a:pPr>
              <a:buFont typeface="Wingdings" panose="05000000000000000000" pitchFamily="2" charset="2"/>
              <a:buChar char="Ø"/>
            </a:pPr>
            <a:r>
              <a:rPr lang="en-US" b="1" dirty="0">
                <a:solidFill>
                  <a:schemeClr val="bg1"/>
                </a:solidFill>
              </a:rPr>
              <a:t>Hue Massacre:</a:t>
            </a:r>
            <a:r>
              <a:rPr lang="en-US" dirty="0">
                <a:solidFill>
                  <a:schemeClr val="bg1"/>
                </a:solidFill>
              </a:rPr>
              <a:t> Massacred </a:t>
            </a:r>
            <a:r>
              <a:rPr lang="en-US" b="1" dirty="0">
                <a:solidFill>
                  <a:schemeClr val="bg1"/>
                </a:solidFill>
              </a:rPr>
              <a:t>5,000 people</a:t>
            </a:r>
            <a:r>
              <a:rPr lang="en-US" dirty="0">
                <a:solidFill>
                  <a:schemeClr val="bg1"/>
                </a:solidFill>
              </a:rPr>
              <a:t> in Hue during their </a:t>
            </a:r>
            <a:r>
              <a:rPr lang="en-US" dirty="0" smtClean="0">
                <a:solidFill>
                  <a:schemeClr val="bg1"/>
                </a:solidFill>
              </a:rPr>
              <a:t>one </a:t>
            </a:r>
            <a:r>
              <a:rPr lang="en-US" dirty="0">
                <a:solidFill>
                  <a:schemeClr val="bg1"/>
                </a:solidFill>
              </a:rPr>
              <a:t>month occupation of the city in Feb 1968, and then destroyed the Hue Massacre Memorial after 1975 invasion. </a:t>
            </a:r>
          </a:p>
        </p:txBody>
      </p:sp>
    </p:spTree>
    <p:extLst>
      <p:ext uri="{BB962C8B-B14F-4D97-AF65-F5344CB8AC3E}">
        <p14:creationId xmlns:p14="http://schemas.microsoft.com/office/powerpoint/2010/main" val="292205078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Total Accounting 1955 to 1975 </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solidFill>
                  <a:schemeClr val="bg1"/>
                </a:solidFill>
              </a:rPr>
              <a:t>Team USA, RVN plus allies</a:t>
            </a:r>
          </a:p>
          <a:p>
            <a:pPr lvl="1">
              <a:buFont typeface="Wingdings" panose="05000000000000000000" pitchFamily="2" charset="2"/>
              <a:buChar char="Ø"/>
            </a:pPr>
            <a:r>
              <a:rPr lang="en-US" dirty="0">
                <a:solidFill>
                  <a:schemeClr val="bg1"/>
                </a:solidFill>
              </a:rPr>
              <a:t>About 650,000 killed</a:t>
            </a:r>
          </a:p>
          <a:p>
            <a:pPr lvl="1">
              <a:buFont typeface="Wingdings" panose="05000000000000000000" pitchFamily="2" charset="2"/>
              <a:buChar char="Ø"/>
            </a:pPr>
            <a:r>
              <a:rPr lang="en-US" dirty="0">
                <a:solidFill>
                  <a:schemeClr val="bg1"/>
                </a:solidFill>
              </a:rPr>
              <a:t>About 1,490,000 </a:t>
            </a:r>
            <a:r>
              <a:rPr lang="en-US" dirty="0" smtClean="0">
                <a:solidFill>
                  <a:schemeClr val="bg1"/>
                </a:solidFill>
              </a:rPr>
              <a:t>wounded</a:t>
            </a:r>
          </a:p>
          <a:p>
            <a:pPr>
              <a:buFont typeface="Wingdings" panose="05000000000000000000" pitchFamily="2" charset="2"/>
              <a:buChar char="Ø"/>
            </a:pPr>
            <a:r>
              <a:rPr lang="en-US" dirty="0" smtClean="0">
                <a:solidFill>
                  <a:schemeClr val="bg1"/>
                </a:solidFill>
              </a:rPr>
              <a:t>Team Russia, North Vietnam, China and North Korea</a:t>
            </a:r>
          </a:p>
          <a:p>
            <a:pPr lvl="1">
              <a:buFont typeface="Wingdings" panose="05000000000000000000" pitchFamily="2" charset="2"/>
              <a:buChar char="Ø"/>
            </a:pPr>
            <a:r>
              <a:rPr lang="en-US" dirty="0">
                <a:solidFill>
                  <a:schemeClr val="bg1"/>
                </a:solidFill>
              </a:rPr>
              <a:t>About 820,000 killed</a:t>
            </a:r>
          </a:p>
          <a:p>
            <a:pPr lvl="1">
              <a:buFont typeface="Wingdings" panose="05000000000000000000" pitchFamily="2" charset="2"/>
              <a:buChar char="Ø"/>
            </a:pPr>
            <a:r>
              <a:rPr lang="en-US" dirty="0">
                <a:solidFill>
                  <a:schemeClr val="bg1"/>
                </a:solidFill>
              </a:rPr>
              <a:t>About 608,200 </a:t>
            </a:r>
            <a:r>
              <a:rPr lang="en-US" dirty="0" smtClean="0">
                <a:solidFill>
                  <a:schemeClr val="bg1"/>
                </a:solidFill>
              </a:rPr>
              <a:t>wounded</a:t>
            </a:r>
          </a:p>
          <a:p>
            <a:pPr>
              <a:buFont typeface="Wingdings" panose="05000000000000000000" pitchFamily="2" charset="2"/>
              <a:buChar char="Ø"/>
            </a:pPr>
            <a:r>
              <a:rPr lang="en-US" dirty="0" smtClean="0">
                <a:solidFill>
                  <a:schemeClr val="bg1"/>
                </a:solidFill>
              </a:rPr>
              <a:t>Grand total</a:t>
            </a:r>
          </a:p>
          <a:p>
            <a:pPr lvl="1">
              <a:buFont typeface="Wingdings" panose="05000000000000000000" pitchFamily="2" charset="2"/>
              <a:buChar char="Ø"/>
            </a:pPr>
            <a:r>
              <a:rPr lang="en-US" dirty="0">
                <a:solidFill>
                  <a:schemeClr val="bg1"/>
                </a:solidFill>
              </a:rPr>
              <a:t>About </a:t>
            </a:r>
            <a:r>
              <a:rPr lang="en-US" dirty="0" smtClean="0">
                <a:solidFill>
                  <a:schemeClr val="bg1"/>
                </a:solidFill>
              </a:rPr>
              <a:t>1,470,000 killed</a:t>
            </a:r>
            <a:endParaRPr lang="en-US" dirty="0">
              <a:solidFill>
                <a:schemeClr val="bg1"/>
              </a:solidFill>
            </a:endParaRPr>
          </a:p>
          <a:p>
            <a:pPr lvl="1">
              <a:buFont typeface="Wingdings" panose="05000000000000000000" pitchFamily="2" charset="2"/>
              <a:buChar char="Ø"/>
            </a:pPr>
            <a:r>
              <a:rPr lang="en-US" dirty="0">
                <a:solidFill>
                  <a:schemeClr val="bg1"/>
                </a:solidFill>
              </a:rPr>
              <a:t>About </a:t>
            </a:r>
            <a:r>
              <a:rPr lang="en-US" dirty="0" smtClean="0">
                <a:solidFill>
                  <a:schemeClr val="bg1"/>
                </a:solidFill>
              </a:rPr>
              <a:t>2,098,200 </a:t>
            </a:r>
            <a:r>
              <a:rPr lang="en-US" dirty="0">
                <a:solidFill>
                  <a:schemeClr val="bg1"/>
                </a:solidFill>
              </a:rPr>
              <a:t>wounded</a:t>
            </a:r>
          </a:p>
          <a:p>
            <a:endParaRPr lang="en-US" dirty="0" smtClean="0"/>
          </a:p>
          <a:p>
            <a:pPr lvl="1"/>
            <a:endParaRPr lang="en-US" dirty="0"/>
          </a:p>
          <a:p>
            <a:endParaRPr lang="en-US" dirty="0" smtClean="0"/>
          </a:p>
          <a:p>
            <a:endParaRPr lang="en-US" dirty="0" smtClean="0"/>
          </a:p>
        </p:txBody>
      </p:sp>
    </p:spTree>
    <p:extLst>
      <p:ext uri="{BB962C8B-B14F-4D97-AF65-F5344CB8AC3E}">
        <p14:creationId xmlns:p14="http://schemas.microsoft.com/office/powerpoint/2010/main" val="397892742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 for Questions</a:t>
            </a:r>
            <a:endParaRPr lang="en-US" dirty="0"/>
          </a:p>
        </p:txBody>
      </p:sp>
      <p:pic>
        <p:nvPicPr>
          <p:cNvPr id="5"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ackgroundRemoval t="556" b="100000" l="278" r="100000">
                        <a14:foregroundMark x1="30833" y1="63333" x2="30833" y2="63333"/>
                        <a14:backgroundMark x1="4028" y1="19306" x2="4028" y2="19306"/>
                        <a14:backgroundMark x1="8611" y1="35833" x2="8611" y2="35833"/>
                      </a14:backgroundRemoval>
                    </a14:imgEffect>
                  </a14:imgLayer>
                </a14:imgProps>
              </a:ext>
              <a:ext uri="{28A0092B-C50C-407E-A947-70E740481C1C}">
                <a14:useLocalDpi xmlns:a14="http://schemas.microsoft.com/office/drawing/2010/main" val="0"/>
              </a:ext>
            </a:extLst>
          </a:blip>
          <a:stretch>
            <a:fillRect/>
          </a:stretch>
        </p:blipFill>
        <p:spPr>
          <a:xfrm>
            <a:off x="2217737" y="1600200"/>
            <a:ext cx="4708525" cy="4708525"/>
          </a:xfrm>
        </p:spPr>
      </p:pic>
    </p:spTree>
    <p:extLst>
      <p:ext uri="{BB962C8B-B14F-4D97-AF65-F5344CB8AC3E}">
        <p14:creationId xmlns:p14="http://schemas.microsoft.com/office/powerpoint/2010/main" val="130919602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 1975 Cambodia</a:t>
            </a:r>
            <a:endParaRPr lang="en-US" dirty="0"/>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Ø"/>
            </a:pPr>
            <a:r>
              <a:rPr lang="en-US" dirty="0" smtClean="0">
                <a:solidFill>
                  <a:schemeClr val="bg1"/>
                </a:solidFill>
              </a:rPr>
              <a:t>Cambodian Civil war 11 March 1967 to 17 April 1975 won by the Khmer Rouge (Communists) creating the Democratic Kampuchea</a:t>
            </a:r>
          </a:p>
          <a:p>
            <a:pPr>
              <a:buFont typeface="Wingdings" panose="05000000000000000000" pitchFamily="2" charset="2"/>
              <a:buChar char="Ø"/>
            </a:pPr>
            <a:r>
              <a:rPr lang="en-US" dirty="0" smtClean="0">
                <a:solidFill>
                  <a:schemeClr val="bg1"/>
                </a:solidFill>
              </a:rPr>
              <a:t>The Khmer Rouge from 1975 to 1979 lead by Pol Pot and his gang of Communists started a reign of terror that killed between 1.4 and 2.5 million people which was called the Killing Fields</a:t>
            </a:r>
          </a:p>
          <a:p>
            <a:pPr>
              <a:buFont typeface="Wingdings" panose="05000000000000000000" pitchFamily="2" charset="2"/>
              <a:buChar char="Ø"/>
            </a:pPr>
            <a:r>
              <a:rPr lang="en-US" dirty="0" smtClean="0">
                <a:solidFill>
                  <a:schemeClr val="bg1"/>
                </a:solidFill>
              </a:rPr>
              <a:t>After several attempts at stopping Pol Pot the Vietnamese invaded in December 1978 and took out the Khmer Rouge and Pol Pot and his supporters escaped into the mountains of Thailand</a:t>
            </a:r>
            <a:endParaRPr lang="en-US" dirty="0">
              <a:solidFill>
                <a:schemeClr val="bg1"/>
              </a:solidFill>
            </a:endParaRPr>
          </a:p>
        </p:txBody>
      </p:sp>
    </p:spTree>
    <p:extLst>
      <p:ext uri="{BB962C8B-B14F-4D97-AF65-F5344CB8AC3E}">
        <p14:creationId xmlns:p14="http://schemas.microsoft.com/office/powerpoint/2010/main" val="112089578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Post 1975 Indochina</a:t>
            </a:r>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Ø"/>
            </a:pPr>
            <a:r>
              <a:rPr lang="en-US" dirty="0" smtClean="0">
                <a:solidFill>
                  <a:schemeClr val="bg1"/>
                </a:solidFill>
              </a:rPr>
              <a:t>After the Communists took over all of the former Indochina countries Vietnam, </a:t>
            </a:r>
            <a:r>
              <a:rPr lang="en-US" dirty="0">
                <a:solidFill>
                  <a:schemeClr val="bg1"/>
                </a:solidFill>
              </a:rPr>
              <a:t>Laos and </a:t>
            </a:r>
            <a:r>
              <a:rPr lang="en-US" dirty="0" smtClean="0">
                <a:solidFill>
                  <a:schemeClr val="bg1"/>
                </a:solidFill>
              </a:rPr>
              <a:t>Cambodia there was a huge migration out of the area mostly from Vietnam that lasted from 1975 to 1995</a:t>
            </a:r>
          </a:p>
          <a:p>
            <a:pPr>
              <a:buFont typeface="Wingdings" panose="05000000000000000000" pitchFamily="2" charset="2"/>
              <a:buChar char="Ø"/>
            </a:pPr>
            <a:r>
              <a:rPr lang="en-US" dirty="0">
                <a:solidFill>
                  <a:schemeClr val="bg1"/>
                </a:solidFill>
              </a:rPr>
              <a:t>There were 1,642,179 Vietnamese refuges</a:t>
            </a:r>
            <a:r>
              <a:rPr lang="en-US" dirty="0" smtClean="0">
                <a:solidFill>
                  <a:schemeClr val="bg1"/>
                </a:solidFill>
              </a:rPr>
              <a:t> many of them escaped by boat and they were called “boat people” where many thousands were lost at sea</a:t>
            </a:r>
          </a:p>
          <a:p>
            <a:pPr>
              <a:buFont typeface="Wingdings" panose="05000000000000000000" pitchFamily="2" charset="2"/>
              <a:buChar char="Ø"/>
            </a:pPr>
            <a:r>
              <a:rPr lang="en-US" dirty="0" smtClean="0">
                <a:solidFill>
                  <a:schemeClr val="bg1"/>
                </a:solidFill>
              </a:rPr>
              <a:t>The total number of refuges that left the area is estimated at 2,547,170 and about half ended up in the US at 1,287,399</a:t>
            </a:r>
          </a:p>
          <a:p>
            <a:endParaRPr lang="en-US" dirty="0"/>
          </a:p>
        </p:txBody>
      </p:sp>
    </p:spTree>
    <p:extLst>
      <p:ext uri="{BB962C8B-B14F-4D97-AF65-F5344CB8AC3E}">
        <p14:creationId xmlns:p14="http://schemas.microsoft.com/office/powerpoint/2010/main" val="16237293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 1975 America</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solidFill>
                  <a:schemeClr val="bg1"/>
                </a:solidFill>
              </a:rPr>
              <a:t>When veterans came home they were not treated well, in fact they were often treated very badly</a:t>
            </a:r>
          </a:p>
          <a:p>
            <a:pPr>
              <a:buFont typeface="Wingdings" panose="05000000000000000000" pitchFamily="2" charset="2"/>
              <a:buChar char="Ø"/>
            </a:pPr>
            <a:r>
              <a:rPr lang="en-US" dirty="0">
                <a:solidFill>
                  <a:schemeClr val="bg1"/>
                </a:solidFill>
              </a:rPr>
              <a:t>Many veterans had serious problems because the country didn’t like </a:t>
            </a:r>
            <a:r>
              <a:rPr lang="en-US" dirty="0" smtClean="0">
                <a:solidFill>
                  <a:schemeClr val="bg1"/>
                </a:solidFill>
              </a:rPr>
              <a:t>them</a:t>
            </a:r>
          </a:p>
          <a:p>
            <a:pPr>
              <a:buFont typeface="Wingdings" panose="05000000000000000000" pitchFamily="2" charset="2"/>
              <a:buChar char="Ø"/>
            </a:pPr>
            <a:r>
              <a:rPr lang="en-US" dirty="0" smtClean="0">
                <a:solidFill>
                  <a:schemeClr val="bg1"/>
                </a:solidFill>
              </a:rPr>
              <a:t>Veterans learned to never even admit that had been in Vietnam. In job interviews we were even asked if we were mentally stable</a:t>
            </a:r>
          </a:p>
          <a:p>
            <a:pPr>
              <a:buFont typeface="Wingdings" panose="05000000000000000000" pitchFamily="2" charset="2"/>
              <a:buChar char="Ø"/>
            </a:pPr>
            <a:r>
              <a:rPr lang="en-US" dirty="0" smtClean="0">
                <a:solidFill>
                  <a:schemeClr val="bg1"/>
                </a:solidFill>
              </a:rPr>
              <a:t>This derogation went on for us until after the first Gulf War, Operation Desert Storm in 1991</a:t>
            </a:r>
            <a:endParaRPr lang="en-US" dirty="0">
              <a:solidFill>
                <a:schemeClr val="bg1"/>
              </a:solidFill>
            </a:endParaRPr>
          </a:p>
        </p:txBody>
      </p:sp>
    </p:spTree>
    <p:extLst>
      <p:ext uri="{BB962C8B-B14F-4D97-AF65-F5344CB8AC3E}">
        <p14:creationId xmlns:p14="http://schemas.microsoft.com/office/powerpoint/2010/main" val="127461703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txBody>
          <a:bodyPr>
            <a:normAutofit fontScale="90000"/>
          </a:bodyPr>
          <a:lstStyle/>
          <a:p>
            <a:r>
              <a:rPr lang="en-US" dirty="0"/>
              <a:t>Post Traumatic Stress </a:t>
            </a:r>
            <a:r>
              <a:rPr lang="en-US" dirty="0" smtClean="0"/>
              <a:t>Disorder</a:t>
            </a:r>
            <a:endParaRPr lang="en-US"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a:solidFill>
                  <a:schemeClr val="bg1"/>
                </a:solidFill>
              </a:rPr>
              <a:t>The term </a:t>
            </a:r>
            <a:r>
              <a:rPr lang="en-US" dirty="0" smtClean="0">
                <a:solidFill>
                  <a:schemeClr val="bg1"/>
                </a:solidFill>
              </a:rPr>
              <a:t>“Posttraumatic </a:t>
            </a:r>
            <a:r>
              <a:rPr lang="en-US" dirty="0">
                <a:solidFill>
                  <a:schemeClr val="bg1"/>
                </a:solidFill>
              </a:rPr>
              <a:t>S</a:t>
            </a:r>
            <a:r>
              <a:rPr lang="en-US" dirty="0" smtClean="0">
                <a:solidFill>
                  <a:schemeClr val="bg1"/>
                </a:solidFill>
              </a:rPr>
              <a:t>tress </a:t>
            </a:r>
            <a:r>
              <a:rPr lang="en-US" dirty="0">
                <a:solidFill>
                  <a:schemeClr val="bg1"/>
                </a:solidFill>
              </a:rPr>
              <a:t>D</a:t>
            </a:r>
            <a:r>
              <a:rPr lang="en-US" dirty="0" smtClean="0">
                <a:solidFill>
                  <a:schemeClr val="bg1"/>
                </a:solidFill>
              </a:rPr>
              <a:t>isorder</a:t>
            </a:r>
            <a:r>
              <a:rPr lang="en-US" dirty="0">
                <a:solidFill>
                  <a:schemeClr val="bg1"/>
                </a:solidFill>
              </a:rPr>
              <a:t>" </a:t>
            </a:r>
            <a:r>
              <a:rPr lang="en-US" dirty="0" smtClean="0">
                <a:solidFill>
                  <a:schemeClr val="bg1"/>
                </a:solidFill>
              </a:rPr>
              <a:t>or PTSD came </a:t>
            </a:r>
            <a:r>
              <a:rPr lang="en-US" dirty="0">
                <a:solidFill>
                  <a:schemeClr val="bg1"/>
                </a:solidFill>
              </a:rPr>
              <a:t>into use in the </a:t>
            </a:r>
            <a:r>
              <a:rPr lang="en-US" dirty="0" smtClean="0">
                <a:solidFill>
                  <a:schemeClr val="bg1"/>
                </a:solidFill>
              </a:rPr>
              <a:t>late 1970s </a:t>
            </a:r>
            <a:r>
              <a:rPr lang="en-US" dirty="0">
                <a:solidFill>
                  <a:schemeClr val="bg1"/>
                </a:solidFill>
              </a:rPr>
              <a:t>in large part due to the </a:t>
            </a:r>
            <a:r>
              <a:rPr lang="en-US" dirty="0" smtClean="0">
                <a:solidFill>
                  <a:schemeClr val="bg1"/>
                </a:solidFill>
              </a:rPr>
              <a:t>much larger </a:t>
            </a:r>
            <a:r>
              <a:rPr lang="en-US" dirty="0">
                <a:solidFill>
                  <a:schemeClr val="bg1"/>
                </a:solidFill>
              </a:rPr>
              <a:t>number of US military veterans of the Vietnam War that had mental </a:t>
            </a:r>
            <a:r>
              <a:rPr lang="en-US" dirty="0" smtClean="0">
                <a:solidFill>
                  <a:schemeClr val="bg1"/>
                </a:solidFill>
              </a:rPr>
              <a:t>problems then in past conflicts</a:t>
            </a:r>
          </a:p>
          <a:p>
            <a:pPr>
              <a:buFont typeface="Wingdings" panose="05000000000000000000" pitchFamily="2" charset="2"/>
              <a:buChar char="Ø"/>
            </a:pPr>
            <a:r>
              <a:rPr lang="en-US" dirty="0" smtClean="0">
                <a:solidFill>
                  <a:schemeClr val="bg1"/>
                </a:solidFill>
              </a:rPr>
              <a:t>PTSD was very common in Vietnam Vets both because of the war itself and the treatment they got when they got home</a:t>
            </a:r>
          </a:p>
          <a:p>
            <a:pPr>
              <a:buFont typeface="Wingdings" panose="05000000000000000000" pitchFamily="2" charset="2"/>
              <a:buChar char="Ø"/>
            </a:pPr>
            <a:r>
              <a:rPr lang="en-US" dirty="0" smtClean="0">
                <a:solidFill>
                  <a:schemeClr val="bg1"/>
                </a:solidFill>
              </a:rPr>
              <a:t>In most past conflicts and wars the troops coming back were treated well and so being treated as criminals was extra painful</a:t>
            </a:r>
          </a:p>
        </p:txBody>
      </p:sp>
    </p:spTree>
    <p:extLst>
      <p:ext uri="{BB962C8B-B14F-4D97-AF65-F5344CB8AC3E}">
        <p14:creationId xmlns:p14="http://schemas.microsoft.com/office/powerpoint/2010/main" val="20243993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World Embarrassment</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dirty="0" smtClean="0">
                <a:solidFill>
                  <a:schemeClr val="bg1"/>
                </a:solidFill>
              </a:rPr>
              <a:t>From 1945 to 1985 Indochina was a nightmare</a:t>
            </a:r>
          </a:p>
          <a:p>
            <a:pPr lvl="1">
              <a:buFont typeface="Wingdings" panose="05000000000000000000" pitchFamily="2" charset="2"/>
              <a:buChar char="Ø"/>
            </a:pPr>
            <a:r>
              <a:rPr lang="en-US" b="1" dirty="0" smtClean="0">
                <a:solidFill>
                  <a:schemeClr val="bg1"/>
                </a:solidFill>
              </a:rPr>
              <a:t>4,388,907 Estimated Killed </a:t>
            </a:r>
          </a:p>
          <a:p>
            <a:pPr lvl="1">
              <a:buFont typeface="Wingdings" panose="05000000000000000000" pitchFamily="2" charset="2"/>
              <a:buChar char="Ø"/>
            </a:pPr>
            <a:r>
              <a:rPr lang="en-US" b="1" dirty="0" smtClean="0">
                <a:solidFill>
                  <a:schemeClr val="bg1"/>
                </a:solidFill>
              </a:rPr>
              <a:t>2,157,671 Estimated wounded</a:t>
            </a:r>
            <a:r>
              <a:rPr lang="en-US" dirty="0" smtClean="0">
                <a:solidFill>
                  <a:schemeClr val="bg1"/>
                </a:solidFill>
              </a:rPr>
              <a:t>: Note One</a:t>
            </a:r>
          </a:p>
          <a:p>
            <a:pPr lvl="1">
              <a:buFont typeface="Wingdings" panose="05000000000000000000" pitchFamily="2" charset="2"/>
              <a:buChar char="Ø"/>
            </a:pPr>
            <a:r>
              <a:rPr lang="en-US" b="1" dirty="0">
                <a:solidFill>
                  <a:schemeClr val="bg1"/>
                </a:solidFill>
              </a:rPr>
              <a:t>2,547,170 </a:t>
            </a:r>
            <a:r>
              <a:rPr lang="en-US" b="1" dirty="0" smtClean="0">
                <a:solidFill>
                  <a:schemeClr val="bg1"/>
                </a:solidFill>
              </a:rPr>
              <a:t>Displaced by war</a:t>
            </a:r>
            <a:r>
              <a:rPr lang="en-US" dirty="0" smtClean="0">
                <a:solidFill>
                  <a:schemeClr val="bg1"/>
                </a:solidFill>
              </a:rPr>
              <a:t>: Note Two</a:t>
            </a:r>
          </a:p>
          <a:p>
            <a:pPr lvl="1">
              <a:buFont typeface="Wingdings" panose="05000000000000000000" pitchFamily="2" charset="2"/>
              <a:buChar char="Ø"/>
            </a:pPr>
            <a:r>
              <a:rPr lang="en-US" b="1" dirty="0" smtClean="0">
                <a:solidFill>
                  <a:schemeClr val="bg1"/>
                </a:solidFill>
              </a:rPr>
              <a:t>9,093,748 TOTAL</a:t>
            </a:r>
            <a:endParaRPr lang="en-US" b="1" dirty="0">
              <a:solidFill>
                <a:schemeClr val="bg1"/>
              </a:solidFill>
            </a:endParaRPr>
          </a:p>
          <a:p>
            <a:pPr>
              <a:buFont typeface="Wingdings" panose="05000000000000000000" pitchFamily="2" charset="2"/>
              <a:buChar char="Ø"/>
            </a:pPr>
            <a:r>
              <a:rPr lang="en-US" dirty="0" smtClean="0">
                <a:solidFill>
                  <a:schemeClr val="bg1"/>
                </a:solidFill>
              </a:rPr>
              <a:t>The world ignored this as there had been no good reason for this to happen the way it played out</a:t>
            </a:r>
          </a:p>
          <a:p>
            <a:pPr marL="137160" indent="0">
              <a:buNone/>
            </a:pPr>
            <a:endParaRPr lang="en-US" dirty="0" smtClean="0">
              <a:solidFill>
                <a:schemeClr val="bg1"/>
              </a:solidFill>
            </a:endParaRPr>
          </a:p>
          <a:p>
            <a:pPr>
              <a:buFont typeface="Wingdings" panose="05000000000000000000" pitchFamily="2" charset="2"/>
              <a:buChar char="Ø"/>
            </a:pPr>
            <a:r>
              <a:rPr lang="en-US" sz="2200" dirty="0" smtClean="0">
                <a:solidFill>
                  <a:schemeClr val="bg1"/>
                </a:solidFill>
              </a:rPr>
              <a:t>Notes:</a:t>
            </a:r>
          </a:p>
          <a:p>
            <a:pPr lvl="1">
              <a:buFont typeface="Wingdings" panose="05000000000000000000" pitchFamily="2" charset="2"/>
              <a:buChar char="Ø"/>
            </a:pPr>
            <a:r>
              <a:rPr lang="en-US" sz="1900" dirty="0" smtClean="0">
                <a:solidFill>
                  <a:schemeClr val="bg1"/>
                </a:solidFill>
              </a:rPr>
              <a:t>One, because of the poor accounting during this period this number was probably much higher</a:t>
            </a:r>
          </a:p>
          <a:p>
            <a:pPr lvl="1">
              <a:buFont typeface="Wingdings" panose="05000000000000000000" pitchFamily="2" charset="2"/>
              <a:buChar char="Ø"/>
            </a:pPr>
            <a:r>
              <a:rPr lang="en-US" sz="1900" dirty="0" smtClean="0">
                <a:solidFill>
                  <a:schemeClr val="bg1"/>
                </a:solidFill>
              </a:rPr>
              <a:t>Two, Thousands maybe tens of thousands were lost at sea and there is no accounting of them</a:t>
            </a:r>
          </a:p>
          <a:p>
            <a:pPr lvl="1">
              <a:buFont typeface="Wingdings" panose="05000000000000000000" pitchFamily="2" charset="2"/>
              <a:buChar char="Ø"/>
            </a:pPr>
            <a:endParaRPr lang="en-US" dirty="0">
              <a:solidFill>
                <a:schemeClr val="bg1"/>
              </a:solidFill>
            </a:endParaRPr>
          </a:p>
        </p:txBody>
      </p:sp>
    </p:spTree>
    <p:extLst>
      <p:ext uri="{BB962C8B-B14F-4D97-AF65-F5344CB8AC3E}">
        <p14:creationId xmlns:p14="http://schemas.microsoft.com/office/powerpoint/2010/main" val="46120751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for the War</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Ø"/>
            </a:pPr>
            <a:r>
              <a:rPr lang="en-US" dirty="0" smtClean="0">
                <a:solidFill>
                  <a:schemeClr val="bg1"/>
                </a:solidFill>
              </a:rPr>
              <a:t>There were three causes for what happened</a:t>
            </a:r>
          </a:p>
          <a:p>
            <a:pPr lvl="1">
              <a:buFont typeface="Wingdings" panose="05000000000000000000" pitchFamily="2" charset="2"/>
              <a:buChar char="Ø"/>
            </a:pPr>
            <a:r>
              <a:rPr lang="en-US" dirty="0" smtClean="0">
                <a:solidFill>
                  <a:schemeClr val="bg1"/>
                </a:solidFill>
              </a:rPr>
              <a:t>One FDR agreed to allow </a:t>
            </a:r>
            <a:r>
              <a:rPr lang="en-US" dirty="0">
                <a:solidFill>
                  <a:schemeClr val="bg1"/>
                </a:solidFill>
              </a:rPr>
              <a:t>France to </a:t>
            </a:r>
            <a:r>
              <a:rPr lang="en-US" dirty="0" smtClean="0">
                <a:solidFill>
                  <a:schemeClr val="bg1"/>
                </a:solidFill>
              </a:rPr>
              <a:t>reoccupy Indochina at Yalta but died before the war ended and President Truman didn’t change the agreement</a:t>
            </a:r>
          </a:p>
          <a:p>
            <a:pPr lvl="2">
              <a:buFont typeface="Wingdings" panose="05000000000000000000" pitchFamily="2" charset="2"/>
              <a:buChar char="Ø"/>
            </a:pPr>
            <a:r>
              <a:rPr lang="en-US" dirty="0" smtClean="0">
                <a:solidFill>
                  <a:schemeClr val="bg1"/>
                </a:solidFill>
              </a:rPr>
              <a:t>If France had not gone back in probably none of this would have happened</a:t>
            </a:r>
          </a:p>
          <a:p>
            <a:pPr lvl="1">
              <a:buFont typeface="Wingdings" panose="05000000000000000000" pitchFamily="2" charset="2"/>
              <a:buChar char="Ø"/>
            </a:pPr>
            <a:r>
              <a:rPr lang="en-US" dirty="0" smtClean="0">
                <a:solidFill>
                  <a:schemeClr val="bg1"/>
                </a:solidFill>
              </a:rPr>
              <a:t>Two the </a:t>
            </a:r>
            <a:r>
              <a:rPr lang="en-US" dirty="0">
                <a:solidFill>
                  <a:schemeClr val="bg1"/>
                </a:solidFill>
              </a:rPr>
              <a:t>Johnson administration </a:t>
            </a:r>
            <a:r>
              <a:rPr lang="en-US" dirty="0" smtClean="0">
                <a:solidFill>
                  <a:schemeClr val="bg1"/>
                </a:solidFill>
              </a:rPr>
              <a:t>going to war</a:t>
            </a:r>
          </a:p>
          <a:p>
            <a:pPr lvl="2">
              <a:buFont typeface="Wingdings" panose="05000000000000000000" pitchFamily="2" charset="2"/>
              <a:buChar char="Ø"/>
            </a:pPr>
            <a:r>
              <a:rPr lang="en-US" dirty="0" smtClean="0">
                <a:solidFill>
                  <a:schemeClr val="bg1"/>
                </a:solidFill>
              </a:rPr>
              <a:t>If Johnson had not gone to war the south would have fallen quickly and losses would have been small</a:t>
            </a:r>
          </a:p>
          <a:p>
            <a:pPr lvl="2">
              <a:buFont typeface="Wingdings" panose="05000000000000000000" pitchFamily="2" charset="2"/>
              <a:buChar char="Ø"/>
            </a:pPr>
            <a:r>
              <a:rPr lang="en-US" b="1" dirty="0" smtClean="0">
                <a:solidFill>
                  <a:schemeClr val="bg1"/>
                </a:solidFill>
              </a:rPr>
              <a:t>If Johnson had gone in fast and hard the north would have fallen and the losses medium (the best option)</a:t>
            </a:r>
          </a:p>
          <a:p>
            <a:pPr lvl="1">
              <a:buFont typeface="Wingdings" panose="05000000000000000000" pitchFamily="2" charset="2"/>
              <a:buChar char="Ø"/>
            </a:pPr>
            <a:r>
              <a:rPr lang="en-US" dirty="0" smtClean="0">
                <a:solidFill>
                  <a:schemeClr val="bg1"/>
                </a:solidFill>
              </a:rPr>
              <a:t>Three the </a:t>
            </a:r>
            <a:r>
              <a:rPr lang="en-US" dirty="0">
                <a:solidFill>
                  <a:schemeClr val="bg1"/>
                </a:solidFill>
              </a:rPr>
              <a:t>Boomer </a:t>
            </a:r>
            <a:r>
              <a:rPr lang="en-US" dirty="0" smtClean="0">
                <a:solidFill>
                  <a:schemeClr val="bg1"/>
                </a:solidFill>
              </a:rPr>
              <a:t>Generation being self centered</a:t>
            </a:r>
          </a:p>
          <a:p>
            <a:pPr lvl="2">
              <a:buFont typeface="Wingdings" panose="05000000000000000000" pitchFamily="2" charset="2"/>
              <a:buChar char="Ø"/>
            </a:pPr>
            <a:r>
              <a:rPr lang="en-US" dirty="0" smtClean="0">
                <a:solidFill>
                  <a:schemeClr val="bg1"/>
                </a:solidFill>
              </a:rPr>
              <a:t>If Baby Boomers would not have been so self centered they might not have driven the world to abandon Indochina and losses would have been a lost less</a:t>
            </a:r>
            <a:endParaRPr lang="en-US" dirty="0">
              <a:solidFill>
                <a:schemeClr val="bg1"/>
              </a:solidFill>
            </a:endParaRPr>
          </a:p>
          <a:p>
            <a:pPr>
              <a:buFont typeface="Wingdings" panose="05000000000000000000" pitchFamily="2" charset="2"/>
              <a:buChar char="Ø"/>
            </a:pPr>
            <a:endParaRPr lang="en-US" dirty="0">
              <a:solidFill>
                <a:schemeClr val="bg1"/>
              </a:solidFill>
            </a:endParaRPr>
          </a:p>
        </p:txBody>
      </p:sp>
    </p:spTree>
    <p:extLst>
      <p:ext uri="{BB962C8B-B14F-4D97-AF65-F5344CB8AC3E}">
        <p14:creationId xmlns:p14="http://schemas.microsoft.com/office/powerpoint/2010/main" val="299629967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you don’t know </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solidFill>
                  <a:schemeClr val="bg1"/>
                </a:solidFill>
              </a:rPr>
              <a:t>So the reason you know so little about what happened back then is that everyone in the governments across the entire world </a:t>
            </a:r>
            <a:r>
              <a:rPr lang="en-US" b="1" dirty="0" smtClean="0">
                <a:solidFill>
                  <a:schemeClr val="bg1"/>
                </a:solidFill>
              </a:rPr>
              <a:t>(many of them the protestors back then)</a:t>
            </a:r>
            <a:r>
              <a:rPr lang="en-US" dirty="0" smtClean="0">
                <a:solidFill>
                  <a:schemeClr val="bg1"/>
                </a:solidFill>
              </a:rPr>
              <a:t> knew that they screwed up and cost almost </a:t>
            </a:r>
            <a:r>
              <a:rPr lang="en-US" b="1" dirty="0" smtClean="0">
                <a:solidFill>
                  <a:schemeClr val="bg1"/>
                </a:solidFill>
              </a:rPr>
              <a:t>5,000,000</a:t>
            </a:r>
            <a:r>
              <a:rPr lang="en-US" dirty="0" smtClean="0">
                <a:solidFill>
                  <a:schemeClr val="bg1"/>
                </a:solidFill>
              </a:rPr>
              <a:t> people their lives plus </a:t>
            </a:r>
            <a:r>
              <a:rPr lang="en-US" b="1" dirty="0" smtClean="0">
                <a:solidFill>
                  <a:schemeClr val="bg1"/>
                </a:solidFill>
              </a:rPr>
              <a:t>3,000,000</a:t>
            </a:r>
            <a:r>
              <a:rPr lang="en-US" dirty="0" smtClean="0">
                <a:solidFill>
                  <a:schemeClr val="bg1"/>
                </a:solidFill>
              </a:rPr>
              <a:t> people were injured and another </a:t>
            </a:r>
            <a:r>
              <a:rPr lang="en-US" b="1" dirty="0" smtClean="0">
                <a:solidFill>
                  <a:schemeClr val="bg1"/>
                </a:solidFill>
              </a:rPr>
              <a:t>3,000,000</a:t>
            </a:r>
            <a:r>
              <a:rPr lang="en-US" dirty="0" smtClean="0">
                <a:solidFill>
                  <a:schemeClr val="bg1"/>
                </a:solidFill>
              </a:rPr>
              <a:t> or more forced to flee the area to get away from the killing.</a:t>
            </a:r>
          </a:p>
          <a:p>
            <a:pPr>
              <a:buFont typeface="Wingdings" panose="05000000000000000000" pitchFamily="2" charset="2"/>
              <a:buChar char="Ø"/>
            </a:pPr>
            <a:r>
              <a:rPr lang="en-US" dirty="0" smtClean="0">
                <a:solidFill>
                  <a:schemeClr val="bg1"/>
                </a:solidFill>
              </a:rPr>
              <a:t>The social scars for this are still with us today and will be for generations to come.</a:t>
            </a:r>
            <a:endParaRPr lang="en-US" dirty="0">
              <a:solidFill>
                <a:schemeClr val="bg1"/>
              </a:solidFill>
            </a:endParaRPr>
          </a:p>
        </p:txBody>
      </p:sp>
    </p:spTree>
    <p:extLst>
      <p:ext uri="{BB962C8B-B14F-4D97-AF65-F5344CB8AC3E}">
        <p14:creationId xmlns:p14="http://schemas.microsoft.com/office/powerpoint/2010/main" val="12601574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 of Team Russia</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dirty="0" smtClean="0">
                <a:solidFill>
                  <a:schemeClr val="bg1"/>
                </a:solidFill>
              </a:rPr>
              <a:t>Team Russia was the Union of Soviet Socialist Republics or the </a:t>
            </a:r>
            <a:r>
              <a:rPr lang="en-US" dirty="0">
                <a:solidFill>
                  <a:schemeClr val="bg1"/>
                </a:solidFill>
              </a:rPr>
              <a:t>U.S.S.R. </a:t>
            </a:r>
            <a:r>
              <a:rPr lang="en-US" dirty="0" smtClean="0">
                <a:solidFill>
                  <a:schemeClr val="bg1"/>
                </a:solidFill>
              </a:rPr>
              <a:t>and was the driving force for expanding the views of Communism</a:t>
            </a:r>
          </a:p>
          <a:p>
            <a:pPr>
              <a:buFont typeface="Wingdings" panose="05000000000000000000" pitchFamily="2" charset="2"/>
              <a:buChar char="Ø"/>
            </a:pPr>
            <a:r>
              <a:rPr lang="en-US" dirty="0">
                <a:solidFill>
                  <a:schemeClr val="bg1"/>
                </a:solidFill>
              </a:rPr>
              <a:t>On </a:t>
            </a:r>
            <a:r>
              <a:rPr lang="en-US" dirty="0" smtClean="0">
                <a:solidFill>
                  <a:schemeClr val="bg1"/>
                </a:solidFill>
              </a:rPr>
              <a:t>26 December 1991 Russia gave up and dissolved the </a:t>
            </a:r>
            <a:r>
              <a:rPr lang="en-US" dirty="0">
                <a:solidFill>
                  <a:schemeClr val="bg1"/>
                </a:solidFill>
              </a:rPr>
              <a:t>U.S.S.R. </a:t>
            </a:r>
            <a:r>
              <a:rPr lang="en-US" dirty="0" smtClean="0">
                <a:solidFill>
                  <a:schemeClr val="bg1"/>
                </a:solidFill>
              </a:rPr>
              <a:t>and in its place we had the Russian Federation and 14 other countries.</a:t>
            </a:r>
          </a:p>
          <a:p>
            <a:pPr>
              <a:buFont typeface="Wingdings" panose="05000000000000000000" pitchFamily="2" charset="2"/>
              <a:buChar char="Ø"/>
            </a:pPr>
            <a:r>
              <a:rPr lang="en-US" dirty="0" smtClean="0">
                <a:solidFill>
                  <a:schemeClr val="bg1"/>
                </a:solidFill>
              </a:rPr>
              <a:t>The </a:t>
            </a:r>
            <a:r>
              <a:rPr lang="en-US" dirty="0">
                <a:solidFill>
                  <a:schemeClr val="bg1"/>
                </a:solidFill>
              </a:rPr>
              <a:t>U.S.S.R. </a:t>
            </a:r>
            <a:r>
              <a:rPr lang="en-US" dirty="0" smtClean="0">
                <a:solidFill>
                  <a:schemeClr val="bg1"/>
                </a:solidFill>
              </a:rPr>
              <a:t>failed because it could not compete economically with the United States and Europe</a:t>
            </a:r>
          </a:p>
          <a:p>
            <a:pPr>
              <a:buFont typeface="Wingdings" panose="05000000000000000000" pitchFamily="2" charset="2"/>
              <a:buChar char="Ø"/>
            </a:pPr>
            <a:r>
              <a:rPr lang="en-US" sz="4300" b="1" dirty="0" smtClean="0">
                <a:solidFill>
                  <a:srgbClr val="FF0000"/>
                </a:solidFill>
              </a:rPr>
              <a:t>This proved </a:t>
            </a:r>
            <a:r>
              <a:rPr lang="en-US" sz="4300" b="1" dirty="0" smtClean="0"/>
              <a:t>that Communism </a:t>
            </a:r>
            <a:r>
              <a:rPr lang="en-US" sz="4300" b="1" dirty="0" smtClean="0">
                <a:solidFill>
                  <a:srgbClr val="0070C0"/>
                </a:solidFill>
              </a:rPr>
              <a:t>doesn’t work</a:t>
            </a:r>
            <a:endParaRPr lang="en-US" sz="4300" b="1" dirty="0">
              <a:solidFill>
                <a:srgbClr val="0070C0"/>
              </a:solidFill>
            </a:endParaRPr>
          </a:p>
        </p:txBody>
      </p:sp>
    </p:spTree>
    <p:extLst>
      <p:ext uri="{BB962C8B-B14F-4D97-AF65-F5344CB8AC3E}">
        <p14:creationId xmlns:p14="http://schemas.microsoft.com/office/powerpoint/2010/main" val="353855595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Vietnam Wall </a:t>
            </a:r>
            <a:r>
              <a:rPr lang="en-US" dirty="0" smtClean="0"/>
              <a:t>1982 </a:t>
            </a:r>
            <a:endParaRPr lang="en-US"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2264" t="1" r="2084" b="2017"/>
          <a:stretch/>
        </p:blipFill>
        <p:spPr>
          <a:xfrm>
            <a:off x="822960" y="1371600"/>
            <a:ext cx="8046720" cy="5120640"/>
          </a:xfrm>
          <a:prstGeom prst="rect">
            <a:avLst/>
          </a:prstGeom>
          <a:ln w="127000">
            <a:solidFill>
              <a:srgbClr val="FF0000"/>
            </a:solidFill>
          </a:ln>
        </p:spPr>
      </p:pic>
    </p:spTree>
    <p:extLst>
      <p:ext uri="{BB962C8B-B14F-4D97-AF65-F5344CB8AC3E}">
        <p14:creationId xmlns:p14="http://schemas.microsoft.com/office/powerpoint/2010/main" val="425169433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Autofit/>
          </a:bodyPr>
          <a:lstStyle/>
          <a:p>
            <a:r>
              <a:rPr lang="en-US" sz="2100" dirty="0"/>
              <a:t>Special Forces casualties resulting from operations conducted at or around 5th SF Group (Abn) </a:t>
            </a:r>
            <a:r>
              <a:rPr lang="en-US" sz="2100" dirty="0" smtClean="0"/>
              <a:t/>
            </a:r>
            <a:br>
              <a:rPr lang="en-US" sz="2100" dirty="0" smtClean="0"/>
            </a:br>
            <a:r>
              <a:rPr lang="en-US" sz="2100" dirty="0" smtClean="0"/>
              <a:t>camp </a:t>
            </a:r>
            <a:r>
              <a:rPr lang="en-US" sz="2100" dirty="0"/>
              <a:t>Bu Dop </a:t>
            </a:r>
            <a:r>
              <a:rPr lang="en-US" sz="2100" dirty="0" smtClean="0"/>
              <a:t>A-341 October </a:t>
            </a:r>
            <a:r>
              <a:rPr lang="en-US" sz="2100" dirty="0"/>
              <a:t>through December 1967 </a:t>
            </a:r>
          </a:p>
        </p:txBody>
      </p:sp>
      <p:sp>
        <p:nvSpPr>
          <p:cNvPr id="3" name="Content Placeholder 2"/>
          <p:cNvSpPr>
            <a:spLocks noGrp="1"/>
          </p:cNvSpPr>
          <p:nvPr>
            <p:ph idx="1"/>
          </p:nvPr>
        </p:nvSpPr>
        <p:spPr>
          <a:xfrm>
            <a:off x="228600" y="1600200"/>
            <a:ext cx="8763000" cy="5029200"/>
          </a:xfrm>
        </p:spPr>
        <p:txBody>
          <a:bodyPr>
            <a:normAutofit fontScale="25000" lnSpcReduction="20000"/>
          </a:bodyPr>
          <a:lstStyle/>
          <a:p>
            <a:pPr marL="137160" indent="0">
              <a:buNone/>
            </a:pPr>
            <a:r>
              <a:rPr lang="en-US" dirty="0"/>
              <a:t> </a:t>
            </a:r>
          </a:p>
          <a:p>
            <a:pPr marL="137160" indent="0">
              <a:buNone/>
            </a:pPr>
            <a:r>
              <a:rPr lang="en-US" sz="5600" b="1" dirty="0" smtClean="0">
                <a:solidFill>
                  <a:schemeClr val="bg1"/>
                </a:solidFill>
              </a:rPr>
              <a:t>               Name</a:t>
            </a:r>
            <a:r>
              <a:rPr lang="en-US" sz="5600" b="1" dirty="0">
                <a:solidFill>
                  <a:schemeClr val="bg1"/>
                </a:solidFill>
              </a:rPr>
              <a:t>	</a:t>
            </a:r>
            <a:r>
              <a:rPr lang="en-US" sz="5600" b="1" dirty="0" smtClean="0">
                <a:solidFill>
                  <a:schemeClr val="bg1"/>
                </a:solidFill>
              </a:rPr>
              <a:t>               KIA/WIA</a:t>
            </a:r>
            <a:r>
              <a:rPr lang="en-US" sz="5600" b="1" dirty="0">
                <a:solidFill>
                  <a:schemeClr val="bg1"/>
                </a:solidFill>
              </a:rPr>
              <a:t>	</a:t>
            </a:r>
            <a:r>
              <a:rPr lang="en-US" sz="5600" b="1" dirty="0" smtClean="0">
                <a:solidFill>
                  <a:schemeClr val="bg1"/>
                </a:solidFill>
              </a:rPr>
              <a:t>                                  Died</a:t>
            </a:r>
            <a:r>
              <a:rPr lang="en-US" sz="5600" b="1" dirty="0">
                <a:solidFill>
                  <a:schemeClr val="bg1"/>
                </a:solidFill>
              </a:rPr>
              <a:t>	</a:t>
            </a:r>
            <a:r>
              <a:rPr lang="en-US" sz="5600" b="1" dirty="0" smtClean="0">
                <a:solidFill>
                  <a:schemeClr val="bg1"/>
                </a:solidFill>
              </a:rPr>
              <a:t>          The </a:t>
            </a:r>
            <a:r>
              <a:rPr lang="en-US" sz="5600" b="1" dirty="0">
                <a:solidFill>
                  <a:schemeClr val="bg1"/>
                </a:solidFill>
              </a:rPr>
              <a:t>Wall		 </a:t>
            </a:r>
          </a:p>
          <a:p>
            <a:pPr marL="137160" indent="0">
              <a:buNone/>
            </a:pPr>
            <a:r>
              <a:rPr lang="en-US" sz="5600" b="1" dirty="0">
                <a:solidFill>
                  <a:schemeClr val="bg1"/>
                </a:solidFill>
              </a:rPr>
              <a:t>MAJ John O. Cooper, III  </a:t>
            </a:r>
            <a:r>
              <a:rPr lang="en-US" sz="5600" b="1" dirty="0" smtClean="0">
                <a:solidFill>
                  <a:schemeClr val="bg1"/>
                </a:solidFill>
              </a:rPr>
              <a:t>       </a:t>
            </a:r>
            <a:r>
              <a:rPr lang="en-US" sz="5600" b="1" dirty="0" smtClean="0">
                <a:solidFill>
                  <a:srgbClr val="FF0000"/>
                </a:solidFill>
              </a:rPr>
              <a:t>KIA</a:t>
            </a:r>
            <a:r>
              <a:rPr lang="en-US" sz="5600" b="1" dirty="0" smtClean="0">
                <a:solidFill>
                  <a:schemeClr val="bg1"/>
                </a:solidFill>
              </a:rPr>
              <a:t>           26 October 1967 </a:t>
            </a:r>
            <a:r>
              <a:rPr lang="en-US" sz="5600" b="1" dirty="0">
                <a:solidFill>
                  <a:schemeClr val="bg1"/>
                </a:solidFill>
              </a:rPr>
              <a:t>		</a:t>
            </a:r>
            <a:r>
              <a:rPr lang="en-US" sz="5600" b="1" dirty="0" smtClean="0">
                <a:solidFill>
                  <a:schemeClr val="bg1"/>
                </a:solidFill>
              </a:rPr>
              <a:t>     Panel </a:t>
            </a:r>
            <a:r>
              <a:rPr lang="en-US" sz="5600" b="1" dirty="0">
                <a:solidFill>
                  <a:schemeClr val="bg1"/>
                </a:solidFill>
              </a:rPr>
              <a:t>28E, Line 73 </a:t>
            </a:r>
          </a:p>
          <a:p>
            <a:pPr marL="137160" indent="0">
              <a:buNone/>
            </a:pPr>
            <a:r>
              <a:rPr lang="en-US" sz="5600" b="1" dirty="0">
                <a:solidFill>
                  <a:schemeClr val="bg1"/>
                </a:solidFill>
              </a:rPr>
              <a:t> </a:t>
            </a:r>
          </a:p>
          <a:p>
            <a:pPr marL="137160" indent="0">
              <a:buNone/>
            </a:pPr>
            <a:r>
              <a:rPr lang="en-US" sz="5600" b="1" dirty="0">
                <a:solidFill>
                  <a:schemeClr val="bg1"/>
                </a:solidFill>
              </a:rPr>
              <a:t>SP5 Joseph R. Beck</a:t>
            </a:r>
            <a:r>
              <a:rPr lang="en-US" sz="5600" b="1" dirty="0" smtClean="0">
                <a:solidFill>
                  <a:schemeClr val="bg1"/>
                </a:solidFill>
              </a:rPr>
              <a:t>, Jr. </a:t>
            </a:r>
            <a:r>
              <a:rPr lang="en-US" sz="5600" b="1" dirty="0">
                <a:solidFill>
                  <a:schemeClr val="bg1"/>
                </a:solidFill>
              </a:rPr>
              <a:t> </a:t>
            </a:r>
            <a:r>
              <a:rPr lang="en-US" sz="5600" b="1" dirty="0" smtClean="0">
                <a:solidFill>
                  <a:schemeClr val="bg1"/>
                </a:solidFill>
              </a:rPr>
              <a:t>           </a:t>
            </a:r>
            <a:r>
              <a:rPr lang="en-US" sz="5600" b="1" dirty="0" smtClean="0">
                <a:solidFill>
                  <a:srgbClr val="FF0000"/>
                </a:solidFill>
              </a:rPr>
              <a:t>KIA</a:t>
            </a:r>
            <a:r>
              <a:rPr lang="en-US" sz="5600" b="1" dirty="0" smtClean="0">
                <a:solidFill>
                  <a:schemeClr val="bg1"/>
                </a:solidFill>
              </a:rPr>
              <a:t>           26 October 1967 </a:t>
            </a:r>
            <a:r>
              <a:rPr lang="en-US" sz="5600" b="1" dirty="0">
                <a:solidFill>
                  <a:schemeClr val="bg1"/>
                </a:solidFill>
              </a:rPr>
              <a:t>		</a:t>
            </a:r>
            <a:r>
              <a:rPr lang="en-US" sz="5600" b="1" dirty="0" smtClean="0">
                <a:solidFill>
                  <a:schemeClr val="bg1"/>
                </a:solidFill>
              </a:rPr>
              <a:t>     Panel </a:t>
            </a:r>
            <a:r>
              <a:rPr lang="en-US" sz="5600" b="1" dirty="0">
                <a:solidFill>
                  <a:schemeClr val="bg1"/>
                </a:solidFill>
              </a:rPr>
              <a:t>28E, Line 72 </a:t>
            </a:r>
          </a:p>
          <a:p>
            <a:pPr marL="137160" indent="0">
              <a:buNone/>
            </a:pPr>
            <a:r>
              <a:rPr lang="en-US" sz="5600" b="1" dirty="0">
                <a:solidFill>
                  <a:schemeClr val="bg1"/>
                </a:solidFill>
              </a:rPr>
              <a:t> </a:t>
            </a:r>
          </a:p>
          <a:p>
            <a:pPr marL="137160" indent="0">
              <a:buNone/>
            </a:pPr>
            <a:r>
              <a:rPr lang="en-US" sz="5600" b="1" dirty="0">
                <a:solidFill>
                  <a:schemeClr val="bg1"/>
                </a:solidFill>
              </a:rPr>
              <a:t>SFC Elmer R. L. Ables, Jr. </a:t>
            </a:r>
            <a:r>
              <a:rPr lang="en-US" sz="5600" b="1" dirty="0" smtClean="0">
                <a:solidFill>
                  <a:schemeClr val="bg1"/>
                </a:solidFill>
              </a:rPr>
              <a:t>       </a:t>
            </a:r>
            <a:r>
              <a:rPr lang="en-US" sz="5600" b="1" dirty="0" smtClean="0">
                <a:solidFill>
                  <a:srgbClr val="FF0000"/>
                </a:solidFill>
              </a:rPr>
              <a:t>KIA</a:t>
            </a:r>
            <a:r>
              <a:rPr lang="en-US" sz="5600" b="1" dirty="0" smtClean="0">
                <a:solidFill>
                  <a:schemeClr val="bg1"/>
                </a:solidFill>
              </a:rPr>
              <a:t>           26 October 1967 </a:t>
            </a:r>
            <a:r>
              <a:rPr lang="en-US" sz="5600" b="1" dirty="0">
                <a:solidFill>
                  <a:schemeClr val="bg1"/>
                </a:solidFill>
              </a:rPr>
              <a:t>		</a:t>
            </a:r>
            <a:r>
              <a:rPr lang="en-US" sz="5600" b="1" dirty="0" smtClean="0">
                <a:solidFill>
                  <a:schemeClr val="bg1"/>
                </a:solidFill>
              </a:rPr>
              <a:t>     Panel </a:t>
            </a:r>
            <a:r>
              <a:rPr lang="en-US" sz="5600" b="1" dirty="0">
                <a:solidFill>
                  <a:schemeClr val="bg1"/>
                </a:solidFill>
              </a:rPr>
              <a:t>28E, Line 71 </a:t>
            </a:r>
          </a:p>
          <a:p>
            <a:pPr marL="137160" indent="0">
              <a:buNone/>
            </a:pPr>
            <a:endParaRPr lang="en-US" sz="5600" b="1" dirty="0">
              <a:solidFill>
                <a:schemeClr val="bg1"/>
              </a:solidFill>
            </a:endParaRPr>
          </a:p>
          <a:p>
            <a:pPr marL="137160" indent="0">
              <a:buNone/>
            </a:pPr>
            <a:r>
              <a:rPr lang="en-US" sz="5600" b="1" dirty="0">
                <a:solidFill>
                  <a:schemeClr val="bg1"/>
                </a:solidFill>
              </a:rPr>
              <a:t>MSG James O. White </a:t>
            </a:r>
            <a:r>
              <a:rPr lang="en-US" sz="5600" b="1" dirty="0" smtClean="0">
                <a:solidFill>
                  <a:schemeClr val="bg1"/>
                </a:solidFill>
              </a:rPr>
              <a:t>               WIA          28 November 1967 </a:t>
            </a:r>
            <a:endParaRPr lang="en-US" sz="5600" b="1" dirty="0">
              <a:solidFill>
                <a:schemeClr val="bg1"/>
              </a:solidFill>
            </a:endParaRPr>
          </a:p>
          <a:p>
            <a:pPr marL="137160" indent="0">
              <a:buNone/>
            </a:pPr>
            <a:r>
              <a:rPr lang="en-US" sz="5600" b="1" dirty="0" smtClean="0">
                <a:solidFill>
                  <a:schemeClr val="bg1"/>
                </a:solidFill>
              </a:rPr>
              <a:t>  </a:t>
            </a:r>
            <a:endParaRPr lang="en-US" sz="5600" b="1" dirty="0">
              <a:solidFill>
                <a:schemeClr val="bg1"/>
              </a:solidFill>
            </a:endParaRPr>
          </a:p>
          <a:p>
            <a:pPr marL="137160" indent="0">
              <a:buNone/>
            </a:pPr>
            <a:r>
              <a:rPr lang="en-US" sz="5600" b="1" dirty="0">
                <a:solidFill>
                  <a:schemeClr val="bg1"/>
                </a:solidFill>
              </a:rPr>
              <a:t>SFC Herman A. McBride </a:t>
            </a:r>
            <a:r>
              <a:rPr lang="en-US" sz="5600" b="1" dirty="0" smtClean="0">
                <a:solidFill>
                  <a:schemeClr val="bg1"/>
                </a:solidFill>
              </a:rPr>
              <a:t>         </a:t>
            </a:r>
            <a:r>
              <a:rPr lang="en-US" sz="5600" b="1" dirty="0" smtClean="0">
                <a:solidFill>
                  <a:srgbClr val="FF0000"/>
                </a:solidFill>
              </a:rPr>
              <a:t>KIA</a:t>
            </a:r>
            <a:r>
              <a:rPr lang="en-US" sz="5600" b="1" dirty="0" smtClean="0">
                <a:solidFill>
                  <a:schemeClr val="bg1"/>
                </a:solidFill>
              </a:rPr>
              <a:t>           29 November 1967 </a:t>
            </a:r>
            <a:r>
              <a:rPr lang="en-US" sz="5600" b="1" dirty="0">
                <a:solidFill>
                  <a:schemeClr val="bg1"/>
                </a:solidFill>
              </a:rPr>
              <a:t>	</a:t>
            </a:r>
            <a:r>
              <a:rPr lang="en-US" sz="5600" b="1" dirty="0" smtClean="0">
                <a:solidFill>
                  <a:schemeClr val="bg1"/>
                </a:solidFill>
              </a:rPr>
              <a:t>                          Panel </a:t>
            </a:r>
            <a:r>
              <a:rPr lang="en-US" sz="5600" b="1" dirty="0">
                <a:solidFill>
                  <a:schemeClr val="bg1"/>
                </a:solidFill>
              </a:rPr>
              <a:t>31E, Line 6 </a:t>
            </a:r>
          </a:p>
          <a:p>
            <a:pPr marL="137160" indent="0">
              <a:buNone/>
            </a:pPr>
            <a:endParaRPr lang="en-US" sz="5600" b="1" dirty="0">
              <a:solidFill>
                <a:schemeClr val="bg1"/>
              </a:solidFill>
            </a:endParaRPr>
          </a:p>
          <a:p>
            <a:pPr marL="137160" indent="0">
              <a:buNone/>
            </a:pPr>
            <a:r>
              <a:rPr lang="en-US" sz="5600" b="1" dirty="0">
                <a:solidFill>
                  <a:schemeClr val="bg1"/>
                </a:solidFill>
              </a:rPr>
              <a:t>SGT Michal Millner </a:t>
            </a:r>
            <a:r>
              <a:rPr lang="en-US" sz="5600" b="1" dirty="0" smtClean="0">
                <a:solidFill>
                  <a:schemeClr val="bg1"/>
                </a:solidFill>
              </a:rPr>
              <a:t>                 </a:t>
            </a:r>
            <a:r>
              <a:rPr lang="en-US" sz="5600" b="1" dirty="0" smtClean="0">
                <a:solidFill>
                  <a:srgbClr val="FF0000"/>
                </a:solidFill>
              </a:rPr>
              <a:t>MIA</a:t>
            </a:r>
            <a:r>
              <a:rPr lang="en-US" sz="5600" b="1" dirty="0" smtClean="0">
                <a:solidFill>
                  <a:schemeClr val="bg1"/>
                </a:solidFill>
              </a:rPr>
              <a:t>          29 November 1967      2 July 1974              Panel </a:t>
            </a:r>
            <a:r>
              <a:rPr lang="en-US" sz="5600" b="1" dirty="0">
                <a:solidFill>
                  <a:schemeClr val="bg1"/>
                </a:solidFill>
              </a:rPr>
              <a:t>31E, Line 005 </a:t>
            </a:r>
          </a:p>
          <a:p>
            <a:pPr marL="137160" indent="0">
              <a:buNone/>
            </a:pPr>
            <a:r>
              <a:rPr lang="en-US" sz="5600" b="1" dirty="0">
                <a:solidFill>
                  <a:schemeClr val="bg1"/>
                </a:solidFill>
              </a:rPr>
              <a:t> </a:t>
            </a:r>
          </a:p>
          <a:p>
            <a:pPr marL="137160" indent="0">
              <a:buNone/>
            </a:pPr>
            <a:r>
              <a:rPr lang="en-US" sz="5600" b="1" dirty="0">
                <a:solidFill>
                  <a:schemeClr val="bg1"/>
                </a:solidFill>
              </a:rPr>
              <a:t>SP4 Paul Posey </a:t>
            </a:r>
            <a:r>
              <a:rPr lang="en-US" sz="5600" b="1" dirty="0" smtClean="0">
                <a:solidFill>
                  <a:schemeClr val="bg1"/>
                </a:solidFill>
              </a:rPr>
              <a:t>                          WIA           1 December 1967 </a:t>
            </a:r>
            <a:endParaRPr lang="en-US" sz="5600" b="1" dirty="0">
              <a:solidFill>
                <a:schemeClr val="bg1"/>
              </a:solidFill>
            </a:endParaRPr>
          </a:p>
          <a:p>
            <a:pPr marL="137160" indent="0">
              <a:buNone/>
            </a:pPr>
            <a:r>
              <a:rPr lang="en-US" sz="5600" b="1" dirty="0">
                <a:solidFill>
                  <a:schemeClr val="bg1"/>
                </a:solidFill>
              </a:rPr>
              <a:t> </a:t>
            </a:r>
          </a:p>
          <a:p>
            <a:pPr marL="137160" indent="0">
              <a:buNone/>
            </a:pPr>
            <a:r>
              <a:rPr lang="en-US" sz="5600" b="1" dirty="0">
                <a:solidFill>
                  <a:schemeClr val="bg1"/>
                </a:solidFill>
              </a:rPr>
              <a:t>SP4 Jerry D. Schroeder </a:t>
            </a:r>
            <a:r>
              <a:rPr lang="en-US" sz="5600" b="1" dirty="0" smtClean="0">
                <a:solidFill>
                  <a:schemeClr val="bg1"/>
                </a:solidFill>
              </a:rPr>
              <a:t>            </a:t>
            </a:r>
            <a:r>
              <a:rPr lang="en-US" sz="5600" b="1" dirty="0" smtClean="0">
                <a:solidFill>
                  <a:srgbClr val="FF0000"/>
                </a:solidFill>
              </a:rPr>
              <a:t>WIA</a:t>
            </a:r>
            <a:r>
              <a:rPr lang="en-US" sz="5600" b="1" dirty="0" smtClean="0">
                <a:solidFill>
                  <a:schemeClr val="bg1"/>
                </a:solidFill>
              </a:rPr>
              <a:t>           8 December 1967        3 January 1968       Panel </a:t>
            </a:r>
            <a:r>
              <a:rPr lang="en-US" sz="5600" b="1" dirty="0">
                <a:solidFill>
                  <a:schemeClr val="bg1"/>
                </a:solidFill>
              </a:rPr>
              <a:t>33E, Line 32 </a:t>
            </a:r>
          </a:p>
          <a:p>
            <a:pPr marL="137160" indent="0">
              <a:buNone/>
            </a:pPr>
            <a:r>
              <a:rPr lang="en-US" sz="5600" b="1" dirty="0">
                <a:solidFill>
                  <a:schemeClr val="bg1"/>
                </a:solidFill>
              </a:rPr>
              <a:t> </a:t>
            </a:r>
          </a:p>
          <a:p>
            <a:pPr marL="137160" indent="0">
              <a:buNone/>
            </a:pPr>
            <a:r>
              <a:rPr lang="en-US" sz="5600" b="1" dirty="0">
                <a:solidFill>
                  <a:schemeClr val="bg1"/>
                </a:solidFill>
              </a:rPr>
              <a:t>MSG Ernest O. Broom </a:t>
            </a:r>
            <a:r>
              <a:rPr lang="en-US" sz="5600" b="1" dirty="0" smtClean="0">
                <a:solidFill>
                  <a:schemeClr val="bg1"/>
                </a:solidFill>
              </a:rPr>
              <a:t>             </a:t>
            </a:r>
            <a:r>
              <a:rPr lang="en-US" sz="5600" b="1" dirty="0" smtClean="0">
                <a:solidFill>
                  <a:srgbClr val="FF0000"/>
                </a:solidFill>
              </a:rPr>
              <a:t>WIA</a:t>
            </a:r>
            <a:r>
              <a:rPr lang="en-US" sz="5600" b="1" dirty="0" smtClean="0">
                <a:solidFill>
                  <a:schemeClr val="bg1"/>
                </a:solidFill>
              </a:rPr>
              <a:t>           8 December 1967 </a:t>
            </a:r>
            <a:r>
              <a:rPr lang="en-US" sz="5600" b="1" dirty="0">
                <a:solidFill>
                  <a:schemeClr val="bg1"/>
                </a:solidFill>
              </a:rPr>
              <a:t> </a:t>
            </a:r>
            <a:r>
              <a:rPr lang="en-US" sz="5600" b="1" dirty="0" smtClean="0">
                <a:solidFill>
                  <a:schemeClr val="bg1"/>
                </a:solidFill>
              </a:rPr>
              <a:t>     11 January 1968      Panel </a:t>
            </a:r>
            <a:r>
              <a:rPr lang="en-US" sz="5600" b="1" dirty="0">
                <a:solidFill>
                  <a:schemeClr val="bg1"/>
                </a:solidFill>
              </a:rPr>
              <a:t>34E, Line 27 </a:t>
            </a:r>
          </a:p>
          <a:p>
            <a:pPr marL="137160" indent="0">
              <a:buNone/>
            </a:pPr>
            <a:endParaRPr lang="en-US" sz="5600" b="1" dirty="0">
              <a:solidFill>
                <a:schemeClr val="bg1"/>
              </a:solidFill>
            </a:endParaRPr>
          </a:p>
          <a:p>
            <a:pPr marL="137160" indent="0">
              <a:buNone/>
            </a:pPr>
            <a:r>
              <a:rPr lang="en-US" sz="5600" b="1" dirty="0">
                <a:solidFill>
                  <a:schemeClr val="bg1"/>
                </a:solidFill>
              </a:rPr>
              <a:t>1 LT David J Pristash </a:t>
            </a:r>
            <a:r>
              <a:rPr lang="en-US" sz="5600" b="1" dirty="0" smtClean="0">
                <a:solidFill>
                  <a:schemeClr val="bg1"/>
                </a:solidFill>
              </a:rPr>
              <a:t>                WIA           8 December 1967</a:t>
            </a:r>
            <a:endParaRPr lang="en-US" sz="5600" b="1" dirty="0">
              <a:solidFill>
                <a:schemeClr val="bg1"/>
              </a:solidFill>
            </a:endParaRPr>
          </a:p>
          <a:p>
            <a:pPr marL="137160" indent="0">
              <a:buNone/>
            </a:pPr>
            <a:endParaRPr lang="en-US" sz="5600" b="1" dirty="0">
              <a:solidFill>
                <a:schemeClr val="bg1"/>
              </a:solidFill>
            </a:endParaRPr>
          </a:p>
        </p:txBody>
      </p:sp>
    </p:spTree>
    <p:extLst>
      <p:ext uri="{BB962C8B-B14F-4D97-AF65-F5344CB8AC3E}">
        <p14:creationId xmlns:p14="http://schemas.microsoft.com/office/powerpoint/2010/main" val="249046425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colorTemperature colorTemp="11200"/>
                    </a14:imgEffect>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Ft Campbell March 23, 2016</a:t>
            </a:r>
            <a:endParaRPr lang="en-US" dirty="0"/>
          </a:p>
        </p:txBody>
      </p:sp>
      <p:pic>
        <p:nvPicPr>
          <p:cNvPr id="6" name="Content Placeholder 5"/>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197100" y="2290762"/>
            <a:ext cx="4749800" cy="3327400"/>
          </a:xfrm>
          <a:ln w="63500">
            <a:solidFill>
              <a:schemeClr val="bg1"/>
            </a:solidFill>
          </a:ln>
        </p:spPr>
      </p:pic>
    </p:spTree>
    <p:extLst>
      <p:ext uri="{BB962C8B-B14F-4D97-AF65-F5344CB8AC3E}">
        <p14:creationId xmlns:p14="http://schemas.microsoft.com/office/powerpoint/2010/main" val="18199925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143000"/>
          </a:xfrm>
        </p:spPr>
        <p:txBody>
          <a:bodyPr>
            <a:normAutofit fontScale="90000"/>
          </a:bodyPr>
          <a:lstStyle/>
          <a:p>
            <a:r>
              <a:rPr lang="en-US" dirty="0" smtClean="0"/>
              <a:t>5</a:t>
            </a:r>
            <a:r>
              <a:rPr lang="en-US" baseline="30000" dirty="0" smtClean="0"/>
              <a:t>th</a:t>
            </a:r>
            <a:r>
              <a:rPr lang="en-US" dirty="0" smtClean="0"/>
              <a:t> Special Forces Group Airborne</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27986" y="1295400"/>
            <a:ext cx="6973014" cy="5231829"/>
          </a:xfrm>
          <a:noFill/>
          <a:ln w="63500">
            <a:solidFill>
              <a:schemeClr val="bg1"/>
            </a:solidFill>
          </a:ln>
        </p:spPr>
      </p:pic>
    </p:spTree>
    <p:extLst>
      <p:ext uri="{BB962C8B-B14F-4D97-AF65-F5344CB8AC3E}">
        <p14:creationId xmlns:p14="http://schemas.microsoft.com/office/powerpoint/2010/main" val="363107922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 for Questions</a:t>
            </a:r>
          </a:p>
        </p:txBody>
      </p:sp>
      <p:pic>
        <p:nvPicPr>
          <p:cNvPr id="5"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ackgroundRemoval t="556" b="100000" l="278" r="100000">
                        <a14:foregroundMark x1="30833" y1="63333" x2="30833" y2="63333"/>
                        <a14:backgroundMark x1="4028" y1="19306" x2="4028" y2="19306"/>
                        <a14:backgroundMark x1="8611" y1="35833" x2="8611" y2="35833"/>
                      </a14:backgroundRemoval>
                    </a14:imgEffect>
                  </a14:imgLayer>
                </a14:imgProps>
              </a:ext>
              <a:ext uri="{28A0092B-C50C-407E-A947-70E740481C1C}">
                <a14:useLocalDpi xmlns:a14="http://schemas.microsoft.com/office/drawing/2010/main" val="0"/>
              </a:ext>
            </a:extLst>
          </a:blip>
          <a:stretch>
            <a:fillRect/>
          </a:stretch>
        </p:blipFill>
        <p:spPr>
          <a:xfrm>
            <a:off x="2217737" y="1600200"/>
            <a:ext cx="4708525" cy="4708525"/>
          </a:xfrm>
        </p:spPr>
      </p:pic>
    </p:spTree>
    <p:extLst>
      <p:ext uri="{BB962C8B-B14F-4D97-AF65-F5344CB8AC3E}">
        <p14:creationId xmlns:p14="http://schemas.microsoft.com/office/powerpoint/2010/main" val="56945591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Reading</a:t>
            </a:r>
            <a:endParaRPr lang="en-US" dirty="0"/>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Ø"/>
            </a:pPr>
            <a:r>
              <a:rPr lang="en-US" dirty="0">
                <a:solidFill>
                  <a:schemeClr val="bg1"/>
                </a:solidFill>
              </a:rPr>
              <a:t>Halberstam, </a:t>
            </a:r>
            <a:r>
              <a:rPr lang="en-US" dirty="0" smtClean="0">
                <a:solidFill>
                  <a:schemeClr val="bg1"/>
                </a:solidFill>
              </a:rPr>
              <a:t>David, </a:t>
            </a:r>
            <a:r>
              <a:rPr lang="en-US" i="1" dirty="0" smtClean="0">
                <a:solidFill>
                  <a:schemeClr val="bg1"/>
                </a:solidFill>
              </a:rPr>
              <a:t>The Best and the Brightest</a:t>
            </a:r>
            <a:r>
              <a:rPr lang="en-US" dirty="0" smtClean="0">
                <a:solidFill>
                  <a:schemeClr val="bg1"/>
                </a:solidFill>
              </a:rPr>
              <a:t>, New York: Radom House, 1972, </a:t>
            </a:r>
            <a:r>
              <a:rPr lang="en-US" dirty="0">
                <a:solidFill>
                  <a:schemeClr val="bg1"/>
                </a:solidFill>
              </a:rPr>
              <a:t>ISBN </a:t>
            </a:r>
            <a:r>
              <a:rPr lang="en-US" dirty="0" smtClean="0">
                <a:solidFill>
                  <a:schemeClr val="bg1"/>
                </a:solidFill>
              </a:rPr>
              <a:t>0-449-90870-4 </a:t>
            </a:r>
          </a:p>
          <a:p>
            <a:pPr>
              <a:buFont typeface="Wingdings" panose="05000000000000000000" pitchFamily="2" charset="2"/>
              <a:buChar char="Ø"/>
            </a:pPr>
            <a:r>
              <a:rPr lang="en-US" dirty="0" smtClean="0">
                <a:solidFill>
                  <a:schemeClr val="bg1"/>
                </a:solidFill>
              </a:rPr>
              <a:t>Chau, Tran Ngau, &amp; Fermoye, Ken, “</a:t>
            </a:r>
            <a:r>
              <a:rPr lang="en-US" i="1" dirty="0" smtClean="0">
                <a:solidFill>
                  <a:schemeClr val="bg1"/>
                </a:solidFill>
              </a:rPr>
              <a:t>Vietnam Labyrinth,</a:t>
            </a:r>
            <a:r>
              <a:rPr lang="en-US" dirty="0" smtClean="0">
                <a:solidFill>
                  <a:schemeClr val="bg1"/>
                </a:solidFill>
              </a:rPr>
              <a:t>” Lubbock Texas: Texas Tech University Press, 2012, </a:t>
            </a:r>
            <a:r>
              <a:rPr lang="en-US" dirty="0">
                <a:solidFill>
                  <a:schemeClr val="bg1"/>
                </a:solidFill>
              </a:rPr>
              <a:t>ISBN </a:t>
            </a:r>
            <a:r>
              <a:rPr lang="en-US" dirty="0" smtClean="0">
                <a:solidFill>
                  <a:schemeClr val="bg1"/>
                </a:solidFill>
              </a:rPr>
              <a:t>978-0-89672-771-7  </a:t>
            </a:r>
          </a:p>
          <a:p>
            <a:pPr>
              <a:buFont typeface="Wingdings" panose="05000000000000000000" pitchFamily="2" charset="2"/>
              <a:buChar char="Ø"/>
            </a:pPr>
            <a:r>
              <a:rPr lang="en-US" dirty="0" smtClean="0">
                <a:solidFill>
                  <a:schemeClr val="bg1"/>
                </a:solidFill>
              </a:rPr>
              <a:t>Friedman</a:t>
            </a:r>
            <a:r>
              <a:rPr lang="en-US" dirty="0">
                <a:solidFill>
                  <a:schemeClr val="bg1"/>
                </a:solidFill>
              </a:rPr>
              <a:t>, Milton &amp; Rose Friedman, </a:t>
            </a:r>
            <a:r>
              <a:rPr lang="en-US" i="1" dirty="0">
                <a:solidFill>
                  <a:schemeClr val="bg1"/>
                </a:solidFill>
              </a:rPr>
              <a:t>Free To Choose, </a:t>
            </a:r>
            <a:r>
              <a:rPr lang="en-US" dirty="0">
                <a:solidFill>
                  <a:schemeClr val="bg1"/>
                </a:solidFill>
              </a:rPr>
              <a:t>New York: Harcourt Brace &amp; Company, 1990, ISBN 0-15-633460-7 (pbk</a:t>
            </a:r>
            <a:r>
              <a:rPr lang="en-US" dirty="0" smtClean="0">
                <a:solidFill>
                  <a:schemeClr val="bg1"/>
                </a:solidFill>
              </a:rPr>
              <a:t>.)</a:t>
            </a:r>
          </a:p>
          <a:p>
            <a:pPr>
              <a:buFont typeface="Wingdings" panose="05000000000000000000" pitchFamily="2" charset="2"/>
              <a:buChar char="Ø"/>
            </a:pPr>
            <a:r>
              <a:rPr lang="en-US" dirty="0">
                <a:solidFill>
                  <a:schemeClr val="bg1"/>
                </a:solidFill>
              </a:rPr>
              <a:t>Strauss, William and Neil Howe, </a:t>
            </a:r>
            <a:r>
              <a:rPr lang="en-US" i="1" dirty="0">
                <a:solidFill>
                  <a:schemeClr val="bg1"/>
                </a:solidFill>
              </a:rPr>
              <a:t>The Fourth Turning An American Prophecy </a:t>
            </a:r>
            <a:r>
              <a:rPr lang="en-US" dirty="0">
                <a:solidFill>
                  <a:schemeClr val="bg1"/>
                </a:solidFill>
              </a:rPr>
              <a:t>New York: Broadway Books, 1997, ISBN 978-0-767900-46-1.</a:t>
            </a:r>
          </a:p>
        </p:txBody>
      </p:sp>
    </p:spTree>
    <p:extLst>
      <p:ext uri="{BB962C8B-B14F-4D97-AF65-F5344CB8AC3E}">
        <p14:creationId xmlns:p14="http://schemas.microsoft.com/office/powerpoint/2010/main" val="298884031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Recommended Reading</a:t>
            </a: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dirty="0">
                <a:solidFill>
                  <a:schemeClr val="bg1"/>
                </a:solidFill>
              </a:rPr>
              <a:t>Skousen, W. Cleon, </a:t>
            </a:r>
            <a:r>
              <a:rPr lang="en-US" i="1" dirty="0">
                <a:solidFill>
                  <a:schemeClr val="bg1"/>
                </a:solidFill>
              </a:rPr>
              <a:t>The Five Thousand Year Leap, 28 Great Ideas That Changed the World, </a:t>
            </a:r>
            <a:r>
              <a:rPr lang="en-US" dirty="0">
                <a:solidFill>
                  <a:schemeClr val="bg1"/>
                </a:solidFill>
              </a:rPr>
              <a:t>Franklin: American Documents Publishing, 2009, ISBN 978-0-9815596-6-7 </a:t>
            </a:r>
          </a:p>
          <a:p>
            <a:pPr>
              <a:buFont typeface="Wingdings" panose="05000000000000000000" pitchFamily="2" charset="2"/>
              <a:buChar char="Ø"/>
            </a:pPr>
            <a:r>
              <a:rPr lang="en-US" dirty="0">
                <a:solidFill>
                  <a:schemeClr val="bg1"/>
                </a:solidFill>
              </a:rPr>
              <a:t>Codevilla, Angelo M., The Ruling Class, How they Corrupted America and What We can do About it, New York: Beaufort Books, 2010, ISBN 978-0-8253-0558-0 (alk. paper) </a:t>
            </a:r>
            <a:endParaRPr lang="en-US" dirty="0" smtClean="0">
              <a:solidFill>
                <a:schemeClr val="bg1"/>
              </a:solidFill>
            </a:endParaRPr>
          </a:p>
          <a:p>
            <a:pPr>
              <a:buFont typeface="Wingdings" panose="05000000000000000000" pitchFamily="2" charset="2"/>
              <a:buChar char="Ø"/>
            </a:pPr>
            <a:r>
              <a:rPr lang="en-US" dirty="0">
                <a:solidFill>
                  <a:schemeClr val="bg1"/>
                </a:solidFill>
              </a:rPr>
              <a:t>De Tocqueville, Alexis, Democracy in America, Volume 1 and 2, translated by Gerald E. Bevan introduction by Isaac Kramnick, London: Penguin Books, 2003, ISBN 978-0-14-044760-6 </a:t>
            </a:r>
          </a:p>
          <a:p>
            <a:endParaRPr lang="en-US" dirty="0"/>
          </a:p>
          <a:p>
            <a:endParaRPr lang="en-US" dirty="0"/>
          </a:p>
        </p:txBody>
      </p:sp>
    </p:spTree>
    <p:extLst>
      <p:ext uri="{BB962C8B-B14F-4D97-AF65-F5344CB8AC3E}">
        <p14:creationId xmlns:p14="http://schemas.microsoft.com/office/powerpoint/2010/main" val="16639734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3029</TotalTime>
  <Words>4170</Words>
  <Application>Microsoft Office PowerPoint</Application>
  <PresentationFormat>On-screen Show (4:3)</PresentationFormat>
  <Paragraphs>336</Paragraphs>
  <Slides>75</Slides>
  <Notes>0</Notes>
  <HiddenSlides>0</HiddenSlides>
  <MMClips>0</MMClips>
  <ScaleCrop>false</ScaleCrop>
  <HeadingPairs>
    <vt:vector size="4" baseType="variant">
      <vt:variant>
        <vt:lpstr>Theme</vt:lpstr>
      </vt:variant>
      <vt:variant>
        <vt:i4>1</vt:i4>
      </vt:variant>
      <vt:variant>
        <vt:lpstr>Slide Titles</vt:lpstr>
      </vt:variant>
      <vt:variant>
        <vt:i4>75</vt:i4>
      </vt:variant>
    </vt:vector>
  </HeadingPairs>
  <TitlesOfParts>
    <vt:vector size="76" baseType="lpstr">
      <vt:lpstr>Apex</vt:lpstr>
      <vt:lpstr>Vietnam</vt:lpstr>
      <vt:lpstr>Main Discussion Points</vt:lpstr>
      <vt:lpstr>What is Vietnam ?</vt:lpstr>
      <vt:lpstr>Indochina   Indo-Chinese Federation 1878 - 1954</vt:lpstr>
      <vt:lpstr>Republic of South Vietnam  RVN 1955 to 1975</vt:lpstr>
      <vt:lpstr>Socialist Republic of Vietnam  1975 to present</vt:lpstr>
      <vt:lpstr>Why was there a war, History</vt:lpstr>
      <vt:lpstr>Why was there a war, History</vt:lpstr>
      <vt:lpstr>The Draft</vt:lpstr>
      <vt:lpstr>Everyone was involved in WW II</vt:lpstr>
      <vt:lpstr>The end of World War II</vt:lpstr>
      <vt:lpstr>Why was there a war, History</vt:lpstr>
      <vt:lpstr>Break for Questions</vt:lpstr>
      <vt:lpstr>The 1st Indochina war 1946 to 1954</vt:lpstr>
      <vt:lpstr>The 1st Indochina war 1946 to 1954</vt:lpstr>
      <vt:lpstr>The 1st Indochina war 1946 to 1954</vt:lpstr>
      <vt:lpstr>Formation of Special Forces in May 1952 under Colonel Aaron Bank as the first commander</vt:lpstr>
      <vt:lpstr>John F Kennedy authorizes the use of the Green Beret on October 12, 1961 </vt:lpstr>
      <vt:lpstr>The Baby Boomer Generation</vt:lpstr>
      <vt:lpstr>Break for Questions</vt:lpstr>
      <vt:lpstr>The 2nd Indochina War 1954 to 1964</vt:lpstr>
      <vt:lpstr>The Domino Effect</vt:lpstr>
      <vt:lpstr>US Advisors 1954 to 1964</vt:lpstr>
      <vt:lpstr>These are the Vietnamese we were fighting</vt:lpstr>
      <vt:lpstr>US Advisors 1954 to 1964</vt:lpstr>
      <vt:lpstr>US Advisors 1954 to 1964</vt:lpstr>
      <vt:lpstr>Break for Questions</vt:lpstr>
      <vt:lpstr>US Combat 1964 to 1973</vt:lpstr>
      <vt:lpstr>US Combat 1964 to 1973</vt:lpstr>
      <vt:lpstr>US Combat 1964 to 1973</vt:lpstr>
      <vt:lpstr>US Combat 1964 to 1973</vt:lpstr>
      <vt:lpstr>Darlene and I in 1966</vt:lpstr>
      <vt:lpstr>Ft Bragg North Carolina 1967</vt:lpstr>
      <vt:lpstr>Ft Bragg North Carolina 1967</vt:lpstr>
      <vt:lpstr>My Time in Vietnam</vt:lpstr>
      <vt:lpstr>III Corps Tactical Zone</vt:lpstr>
      <vt:lpstr>Bu Dop A-341</vt:lpstr>
      <vt:lpstr>Bu Dop A-341</vt:lpstr>
      <vt:lpstr>Bu Dop A-341</vt:lpstr>
      <vt:lpstr>In the Jungle on Patrol</vt:lpstr>
      <vt:lpstr>Captured  Viet Cong Equipment</vt:lpstr>
      <vt:lpstr>Under Attack</vt:lpstr>
      <vt:lpstr>Wounded In Action (WIA)</vt:lpstr>
      <vt:lpstr>My Personal Battle with Death</vt:lpstr>
      <vt:lpstr>US Combat 1964 to 1973</vt:lpstr>
      <vt:lpstr>Turing Point of the war Part 1</vt:lpstr>
      <vt:lpstr>Turing Point of the war Part 2</vt:lpstr>
      <vt:lpstr>Break for Questions</vt:lpstr>
      <vt:lpstr>The Vietnam War 1969</vt:lpstr>
      <vt:lpstr>Vietnam War in 1970</vt:lpstr>
      <vt:lpstr>Vietnam War in 1971</vt:lpstr>
      <vt:lpstr>Vietnam War in 1972 Jan - June</vt:lpstr>
      <vt:lpstr>Vietnam War in 1972 July - Dec</vt:lpstr>
      <vt:lpstr>Jane Fonda in Hanoi 1972</vt:lpstr>
      <vt:lpstr>Vietnam War in 1973</vt:lpstr>
      <vt:lpstr>Vietnam 1974 - 1975</vt:lpstr>
      <vt:lpstr>Wrap Up USA losses</vt:lpstr>
      <vt:lpstr>Atrocities Committed by the North Vietnamese Army and the Viet Cong </vt:lpstr>
      <vt:lpstr>Total Accounting 1955 to 1975 </vt:lpstr>
      <vt:lpstr>Break for Questions</vt:lpstr>
      <vt:lpstr>Post 1975 Cambodia</vt:lpstr>
      <vt:lpstr>Post 1975 Indochina</vt:lpstr>
      <vt:lpstr>Post 1975 America</vt:lpstr>
      <vt:lpstr>Post Traumatic Stress Disorder</vt:lpstr>
      <vt:lpstr>World Embarrassment</vt:lpstr>
      <vt:lpstr>Causes for the War</vt:lpstr>
      <vt:lpstr>Why you don’t know </vt:lpstr>
      <vt:lpstr>The End of Team Russia</vt:lpstr>
      <vt:lpstr>Vietnam Wall 1982 </vt:lpstr>
      <vt:lpstr>Special Forces casualties resulting from operations conducted at or around 5th SF Group (Abn)  camp Bu Dop A-341 October through December 1967 </vt:lpstr>
      <vt:lpstr>Ft Campbell March 23, 2016</vt:lpstr>
      <vt:lpstr>5th Special Forces Group Airborne</vt:lpstr>
      <vt:lpstr>Break for Questions</vt:lpstr>
      <vt:lpstr>Recommended Reading</vt:lpstr>
      <vt:lpstr>Recommended Reading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Vietnam</dc:title>
  <dc:creator>Pristash</dc:creator>
  <cp:lastModifiedBy>Pristash</cp:lastModifiedBy>
  <cp:revision>279</cp:revision>
  <cp:lastPrinted>2016-04-21T20:31:58Z</cp:lastPrinted>
  <dcterms:created xsi:type="dcterms:W3CDTF">2016-04-14T14:34:05Z</dcterms:created>
  <dcterms:modified xsi:type="dcterms:W3CDTF">2016-04-23T20:03:06Z</dcterms:modified>
</cp:coreProperties>
</file>